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48" r:id="rId4"/>
  </p:sldMasterIdLst>
  <p:notesMasterIdLst>
    <p:notesMasterId r:id="rId44"/>
  </p:notesMasterIdLst>
  <p:handoutMasterIdLst>
    <p:handoutMasterId r:id="rId45"/>
  </p:handoutMasterIdLst>
  <p:sldIdLst>
    <p:sldId id="597" r:id="rId5"/>
    <p:sldId id="561" r:id="rId6"/>
    <p:sldId id="655" r:id="rId7"/>
    <p:sldId id="656" r:id="rId8"/>
    <p:sldId id="658" r:id="rId9"/>
    <p:sldId id="657" r:id="rId10"/>
    <p:sldId id="659" r:id="rId11"/>
    <p:sldId id="660" r:id="rId12"/>
    <p:sldId id="661" r:id="rId13"/>
    <p:sldId id="601" r:id="rId14"/>
    <p:sldId id="662" r:id="rId15"/>
    <p:sldId id="663" r:id="rId16"/>
    <p:sldId id="665" r:id="rId17"/>
    <p:sldId id="668" r:id="rId18"/>
    <p:sldId id="667" r:id="rId19"/>
    <p:sldId id="666" r:id="rId20"/>
    <p:sldId id="669" r:id="rId21"/>
    <p:sldId id="670" r:id="rId22"/>
    <p:sldId id="671" r:id="rId23"/>
    <p:sldId id="672" r:id="rId24"/>
    <p:sldId id="673" r:id="rId25"/>
    <p:sldId id="618" r:id="rId26"/>
    <p:sldId id="675" r:id="rId27"/>
    <p:sldId id="677" r:id="rId28"/>
    <p:sldId id="678" r:id="rId29"/>
    <p:sldId id="679" r:id="rId30"/>
    <p:sldId id="680" r:id="rId31"/>
    <p:sldId id="695" r:id="rId32"/>
    <p:sldId id="696" r:id="rId33"/>
    <p:sldId id="681" r:id="rId34"/>
    <p:sldId id="682" r:id="rId35"/>
    <p:sldId id="654" r:id="rId36"/>
    <p:sldId id="676" r:id="rId37"/>
    <p:sldId id="683" r:id="rId38"/>
    <p:sldId id="688" r:id="rId39"/>
    <p:sldId id="685" r:id="rId40"/>
    <p:sldId id="689" r:id="rId41"/>
    <p:sldId id="694" r:id="rId42"/>
    <p:sldId id="626" r:id="rId43"/>
  </p:sldIdLst>
  <p:sldSz cx="9906000" cy="6858000" type="A4"/>
  <p:notesSz cx="6807200" cy="99393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Yoon 윤고딕 530_TT" charset="-127"/>
        <a:ea typeface="Yoon 윤고딕 530_TT" charset="-127"/>
        <a:cs typeface="+mn-cs"/>
      </a:defRPr>
    </a:lvl1pPr>
    <a:lvl2pPr marL="457148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Yoon 윤고딕 530_TT" charset="-127"/>
        <a:ea typeface="Yoon 윤고딕 530_TT" charset="-127"/>
        <a:cs typeface="+mn-cs"/>
      </a:defRPr>
    </a:lvl2pPr>
    <a:lvl3pPr marL="914296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Yoon 윤고딕 530_TT" charset="-127"/>
        <a:ea typeface="Yoon 윤고딕 530_TT" charset="-127"/>
        <a:cs typeface="+mn-cs"/>
      </a:defRPr>
    </a:lvl3pPr>
    <a:lvl4pPr marL="1371445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Yoon 윤고딕 530_TT" charset="-127"/>
        <a:ea typeface="Yoon 윤고딕 530_TT" charset="-127"/>
        <a:cs typeface="+mn-cs"/>
      </a:defRPr>
    </a:lvl4pPr>
    <a:lvl5pPr marL="1828592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Yoon 윤고딕 530_TT" charset="-127"/>
        <a:ea typeface="Yoon 윤고딕 530_TT" charset="-127"/>
        <a:cs typeface="+mn-cs"/>
      </a:defRPr>
    </a:lvl5pPr>
    <a:lvl6pPr marL="2285740" algn="l" defTabSz="914296" rtl="0" eaLnBrk="1" latinLnBrk="1" hangingPunct="1">
      <a:defRPr kumimoji="1" kern="1200">
        <a:solidFill>
          <a:schemeClr val="tx1"/>
        </a:solidFill>
        <a:latin typeface="Yoon 윤고딕 530_TT" charset="-127"/>
        <a:ea typeface="Yoon 윤고딕 530_TT" charset="-127"/>
        <a:cs typeface="+mn-cs"/>
      </a:defRPr>
    </a:lvl6pPr>
    <a:lvl7pPr marL="2742888" algn="l" defTabSz="914296" rtl="0" eaLnBrk="1" latinLnBrk="1" hangingPunct="1">
      <a:defRPr kumimoji="1" kern="1200">
        <a:solidFill>
          <a:schemeClr val="tx1"/>
        </a:solidFill>
        <a:latin typeface="Yoon 윤고딕 530_TT" charset="-127"/>
        <a:ea typeface="Yoon 윤고딕 530_TT" charset="-127"/>
        <a:cs typeface="+mn-cs"/>
      </a:defRPr>
    </a:lvl7pPr>
    <a:lvl8pPr marL="3200036" algn="l" defTabSz="914296" rtl="0" eaLnBrk="1" latinLnBrk="1" hangingPunct="1">
      <a:defRPr kumimoji="1" kern="1200">
        <a:solidFill>
          <a:schemeClr val="tx1"/>
        </a:solidFill>
        <a:latin typeface="Yoon 윤고딕 530_TT" charset="-127"/>
        <a:ea typeface="Yoon 윤고딕 530_TT" charset="-127"/>
        <a:cs typeface="+mn-cs"/>
      </a:defRPr>
    </a:lvl8pPr>
    <a:lvl9pPr marL="3657184" algn="l" defTabSz="914296" rtl="0" eaLnBrk="1" latinLnBrk="1" hangingPunct="1">
      <a:defRPr kumimoji="1" kern="1200">
        <a:solidFill>
          <a:schemeClr val="tx1"/>
        </a:solidFill>
        <a:latin typeface="Yoon 윤고딕 530_TT" charset="-127"/>
        <a:ea typeface="Yoon 윤고딕 530_TT" charset="-127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079A434-EDAE-4BF9-AA83-F3BB64610BC4}">
          <p14:sldIdLst>
            <p14:sldId id="597"/>
            <p14:sldId id="561"/>
            <p14:sldId id="655"/>
            <p14:sldId id="656"/>
            <p14:sldId id="658"/>
            <p14:sldId id="657"/>
            <p14:sldId id="659"/>
            <p14:sldId id="660"/>
            <p14:sldId id="661"/>
            <p14:sldId id="601"/>
            <p14:sldId id="662"/>
            <p14:sldId id="663"/>
            <p14:sldId id="665"/>
            <p14:sldId id="668"/>
            <p14:sldId id="667"/>
            <p14:sldId id="666"/>
            <p14:sldId id="669"/>
            <p14:sldId id="670"/>
            <p14:sldId id="671"/>
            <p14:sldId id="672"/>
            <p14:sldId id="673"/>
            <p14:sldId id="618"/>
            <p14:sldId id="675"/>
            <p14:sldId id="677"/>
            <p14:sldId id="678"/>
            <p14:sldId id="679"/>
            <p14:sldId id="680"/>
            <p14:sldId id="695"/>
            <p14:sldId id="696"/>
            <p14:sldId id="681"/>
            <p14:sldId id="682"/>
            <p14:sldId id="654"/>
            <p14:sldId id="676"/>
            <p14:sldId id="683"/>
            <p14:sldId id="688"/>
            <p14:sldId id="685"/>
            <p14:sldId id="689"/>
            <p14:sldId id="694"/>
            <p14:sldId id="62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065">
          <p15:clr>
            <a:srgbClr val="A4A3A4"/>
          </p15:clr>
        </p15:guide>
        <p15:guide id="2" orient="horz" pos="1480">
          <p15:clr>
            <a:srgbClr val="A4A3A4"/>
          </p15:clr>
        </p15:guide>
        <p15:guide id="3" orient="horz" pos="1185">
          <p15:clr>
            <a:srgbClr val="A4A3A4"/>
          </p15:clr>
        </p15:guide>
        <p15:guide id="4" orient="horz" pos="4319">
          <p15:clr>
            <a:srgbClr val="A4A3A4"/>
          </p15:clr>
        </p15:guide>
        <p15:guide id="5" orient="horz" pos="777">
          <p15:clr>
            <a:srgbClr val="A4A3A4"/>
          </p15:clr>
        </p15:guide>
        <p15:guide id="6" pos="3211">
          <p15:clr>
            <a:srgbClr val="A4A3A4"/>
          </p15:clr>
        </p15:guide>
        <p15:guide id="7" pos="262">
          <p15:clr>
            <a:srgbClr val="A4A3A4"/>
          </p15:clr>
        </p15:guide>
        <p15:guide id="8" pos="5978">
          <p15:clr>
            <a:srgbClr val="A4A3A4"/>
          </p15:clr>
        </p15:guide>
        <p15:guide id="9" pos="3120">
          <p15:clr>
            <a:srgbClr val="A4A3A4"/>
          </p15:clr>
        </p15:guide>
        <p15:guide id="10" pos="302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D2E3"/>
    <a:srgbClr val="80AACE"/>
    <a:srgbClr val="3477B1"/>
    <a:srgbClr val="F2F2F2"/>
    <a:srgbClr val="01559E"/>
    <a:srgbClr val="E31936"/>
    <a:srgbClr val="0156A3"/>
    <a:srgbClr val="0169C7"/>
    <a:srgbClr val="0185FD"/>
    <a:srgbClr val="309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7FAA49-59F1-4427-B468-44DEE014A213}" v="3" dt="2022-03-31T04:55:41.4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74" autoAdjust="0"/>
    <p:restoredTop sz="99327" autoAdjust="0"/>
  </p:normalViewPr>
  <p:slideViewPr>
    <p:cSldViewPr>
      <p:cViewPr varScale="1">
        <p:scale>
          <a:sx n="97" d="100"/>
          <a:sy n="97" d="100"/>
        </p:scale>
        <p:origin x="1576" y="94"/>
      </p:cViewPr>
      <p:guideLst>
        <p:guide orient="horz" pos="4065"/>
        <p:guide orient="horz" pos="1480"/>
        <p:guide orient="horz" pos="1185"/>
        <p:guide orient="horz" pos="4319"/>
        <p:guide orient="horz" pos="777"/>
        <p:guide pos="3211"/>
        <p:guide pos="262"/>
        <p:guide pos="5978"/>
        <p:guide pos="3120"/>
        <p:guide pos="30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3535" y="84"/>
      </p:cViewPr>
      <p:guideLst>
        <p:guide orient="horz" pos="3131"/>
        <p:guide pos="2143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Relationship Id="rId8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705" cy="496644"/>
          </a:xfrm>
          <a:prstGeom prst="rect">
            <a:avLst/>
          </a:prstGeom>
        </p:spPr>
        <p:txBody>
          <a:bodyPr vert="horz" lIns="92225" tIns="46113" rIns="92225" bIns="46113" rtlCol="0"/>
          <a:lstStyle>
            <a:lvl1pPr algn="l">
              <a:defRPr sz="1200">
                <a:latin typeface="Yoon 윤고딕 530_TT" charset="-127"/>
                <a:ea typeface="Yoon 윤고딕 530_TT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876" y="0"/>
            <a:ext cx="2950704" cy="496644"/>
          </a:xfrm>
          <a:prstGeom prst="rect">
            <a:avLst/>
          </a:prstGeom>
        </p:spPr>
        <p:txBody>
          <a:bodyPr vert="horz" lIns="92225" tIns="46113" rIns="92225" bIns="46113" rtlCol="0"/>
          <a:lstStyle>
            <a:lvl1pPr algn="r">
              <a:defRPr sz="1200">
                <a:latin typeface="Yoon 윤고딕 530_TT" charset="-127"/>
                <a:ea typeface="Yoon 윤고딕 530_TT" charset="-127"/>
              </a:defRPr>
            </a:lvl1pPr>
          </a:lstStyle>
          <a:p>
            <a:pPr>
              <a:defRPr/>
            </a:pPr>
            <a:fld id="{5FF6C672-D9CC-4A38-97C0-94D63F1E69E7}" type="datetimeFigureOut">
              <a:rPr lang="ko-KR" altLang="en-US"/>
              <a:pPr>
                <a:defRPr/>
              </a:pPr>
              <a:t>2023-08-30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1077"/>
            <a:ext cx="2950705" cy="496644"/>
          </a:xfrm>
          <a:prstGeom prst="rect">
            <a:avLst/>
          </a:prstGeom>
        </p:spPr>
        <p:txBody>
          <a:bodyPr vert="horz" lIns="92225" tIns="46113" rIns="92225" bIns="46113" rtlCol="0" anchor="b"/>
          <a:lstStyle>
            <a:lvl1pPr algn="l">
              <a:defRPr sz="1200">
                <a:latin typeface="Yoon 윤고딕 530_TT" charset="-127"/>
                <a:ea typeface="Yoon 윤고딕 530_TT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876" y="9441077"/>
            <a:ext cx="2950704" cy="496644"/>
          </a:xfrm>
          <a:prstGeom prst="rect">
            <a:avLst/>
          </a:prstGeom>
        </p:spPr>
        <p:txBody>
          <a:bodyPr vert="horz" lIns="92225" tIns="46113" rIns="92225" bIns="46113" rtlCol="0" anchor="b"/>
          <a:lstStyle>
            <a:lvl1pPr algn="r">
              <a:defRPr sz="1200">
                <a:latin typeface="Yoon 윤고딕 530_TT" charset="-127"/>
                <a:ea typeface="Yoon 윤고딕 530_TT" charset="-127"/>
              </a:defRPr>
            </a:lvl1pPr>
          </a:lstStyle>
          <a:p>
            <a:pPr>
              <a:defRPr/>
            </a:pPr>
            <a:fld id="{6247C1AF-6BBF-4710-B3AE-FE15CC5FBCAB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7910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7.png>
</file>

<file path=ppt/media/image18.png>
</file>

<file path=ppt/media/image3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705" cy="498261"/>
          </a:xfrm>
          <a:prstGeom prst="rect">
            <a:avLst/>
          </a:prstGeom>
        </p:spPr>
        <p:txBody>
          <a:bodyPr vert="horz" lIns="92245" tIns="46123" rIns="92245" bIns="46123" rtlCol="0"/>
          <a:lstStyle>
            <a:lvl1pPr algn="l">
              <a:defRPr sz="1200">
                <a:latin typeface="Yoon 윤고딕 530_TT" charset="-127"/>
                <a:ea typeface="Yoon 윤고딕 530_TT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876" y="0"/>
            <a:ext cx="2950704" cy="498261"/>
          </a:xfrm>
          <a:prstGeom prst="rect">
            <a:avLst/>
          </a:prstGeom>
        </p:spPr>
        <p:txBody>
          <a:bodyPr vert="horz" lIns="92245" tIns="46123" rIns="92245" bIns="46123" rtlCol="0"/>
          <a:lstStyle>
            <a:lvl1pPr algn="r">
              <a:defRPr sz="1200">
                <a:latin typeface="Yoon 윤고딕 530_TT" charset="-127"/>
                <a:ea typeface="Yoon 윤고딕 530_TT" charset="-127"/>
              </a:defRPr>
            </a:lvl1pPr>
          </a:lstStyle>
          <a:p>
            <a:pPr>
              <a:defRPr/>
            </a:pPr>
            <a:fld id="{CB7F2774-D475-4E21-9F94-806CA718B0CC}" type="datetimeFigureOut">
              <a:rPr lang="ko-KR" altLang="en-US"/>
              <a:pPr>
                <a:defRPr/>
              </a:pPr>
              <a:t>2023-08-30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7713"/>
            <a:ext cx="5381625" cy="37258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245" tIns="46123" rIns="92245" bIns="46123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58" y="4720539"/>
            <a:ext cx="5446084" cy="4473026"/>
          </a:xfrm>
          <a:prstGeom prst="rect">
            <a:avLst/>
          </a:prstGeom>
        </p:spPr>
        <p:txBody>
          <a:bodyPr vert="horz" lIns="92245" tIns="46123" rIns="92245" bIns="46123" rtlCol="0"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9460"/>
            <a:ext cx="2950705" cy="498261"/>
          </a:xfrm>
          <a:prstGeom prst="rect">
            <a:avLst/>
          </a:prstGeom>
        </p:spPr>
        <p:txBody>
          <a:bodyPr vert="horz" lIns="92245" tIns="46123" rIns="92245" bIns="46123" rtlCol="0" anchor="b"/>
          <a:lstStyle>
            <a:lvl1pPr algn="l">
              <a:defRPr sz="1200">
                <a:latin typeface="Yoon 윤고딕 530_TT" charset="-127"/>
                <a:ea typeface="Yoon 윤고딕 530_TT" charset="-127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876" y="9439460"/>
            <a:ext cx="2950704" cy="498261"/>
          </a:xfrm>
          <a:prstGeom prst="rect">
            <a:avLst/>
          </a:prstGeom>
        </p:spPr>
        <p:txBody>
          <a:bodyPr vert="horz" lIns="92245" tIns="46123" rIns="92245" bIns="46123" rtlCol="0" anchor="b"/>
          <a:lstStyle>
            <a:lvl1pPr algn="r">
              <a:defRPr sz="1200">
                <a:latin typeface="Yoon 윤고딕 530_TT" charset="-127"/>
                <a:ea typeface="Yoon 윤고딕 530_TT" charset="-127"/>
              </a:defRPr>
            </a:lvl1pPr>
          </a:lstStyle>
          <a:p>
            <a:pPr>
              <a:defRPr/>
            </a:pPr>
            <a:fld id="{A972D641-F676-42CE-B31B-0193FFA03D9A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1246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8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6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5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92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40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712788" y="747713"/>
            <a:ext cx="5381625" cy="3725862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D8B93E-5B2C-4EA4-B484-0FBEDEF91735}" type="slidenum">
              <a:rPr lang="ko-KR" altLang="en-US" smtClean="0">
                <a:solidFill>
                  <a:prstClr val="black"/>
                </a:solidFill>
              </a:rPr>
              <a:pPr/>
              <a:t>1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1"/>
          <p:cNvSpPr>
            <a:spLocks noChangeArrowheads="1"/>
          </p:cNvSpPr>
          <p:nvPr userDrawn="1"/>
        </p:nvSpPr>
        <p:spPr bwMode="auto">
          <a:xfrm>
            <a:off x="4665000" y="6583196"/>
            <a:ext cx="576000" cy="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0" tIns="0" rIns="0" bIns="0" anchor="ctr">
            <a:scene3d>
              <a:camera prst="orthographicFront"/>
              <a:lightRig rig="threePt" dir="t"/>
            </a:scene3d>
            <a:sp3d/>
          </a:bodyPr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800" kern="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Yoon 윤고딕 530_TT" pitchFamily="34" charset="0"/>
                <a:ea typeface="Yoon 윤고딕 540_TT" pitchFamily="18" charset="-127"/>
                <a:cs typeface="Yoon 윤고딕 530_TT" pitchFamily="34" charset="0"/>
              </a:rPr>
              <a:t>- </a:t>
            </a:r>
            <a:fld id="{A2233284-5C69-4BC4-BD77-D43233C162EB}" type="slidenum">
              <a:rPr kumimoji="0" lang="en-US" altLang="ko-KR" sz="800" ker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Yoon 윤고딕 530_TT" pitchFamily="34" charset="0"/>
                <a:ea typeface="Yoon 윤고딕 540_TT" pitchFamily="18" charset="-127"/>
                <a:cs typeface="Yoon 윤고딕 530_TT" pitchFamily="34" charset="0"/>
              </a:rPr>
              <a:pPr algn="ctr" fontAlgn="auto" latinLnBrk="0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r>
              <a:rPr kumimoji="0" lang="en-US" altLang="ko-KR" sz="800" kern="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Yoon 윤고딕 530_TT" pitchFamily="34" charset="0"/>
                <a:ea typeface="Yoon 윤고딕 540_TT" pitchFamily="18" charset="-127"/>
                <a:cs typeface="Yoon 윤고딕 530_TT" pitchFamily="34" charset="0"/>
              </a:rPr>
              <a:t> -</a:t>
            </a:r>
            <a:endParaRPr kumimoji="0" lang="ko-KR" altLang="en-US" sz="800" kern="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Yoon 윤고딕 530_TT" pitchFamily="34" charset="0"/>
              <a:ea typeface="Yoon 윤고딕 540_TT" pitchFamily="18" charset="-127"/>
              <a:cs typeface="Yoon 윤고딕 530_TT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8" r:id="rId2"/>
  </p:sldLayoutIdLst>
  <p:timing>
    <p:tnLst>
      <p:par>
        <p:cTn id="1" dur="indefinite" restart="never" nodeType="tmRoot"/>
      </p:par>
    </p:tnLst>
  </p:timing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3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300">
          <a:solidFill>
            <a:schemeClr val="tx1"/>
          </a:solidFill>
          <a:latin typeface="Yoon 윤고딕 530_TT" pitchFamily="50" charset="-127"/>
          <a:ea typeface="Yoon 윤고딕 530_TT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300">
          <a:solidFill>
            <a:schemeClr val="tx1"/>
          </a:solidFill>
          <a:latin typeface="Yoon 윤고딕 530_TT" pitchFamily="50" charset="-127"/>
          <a:ea typeface="Yoon 윤고딕 530_TT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300">
          <a:solidFill>
            <a:schemeClr val="tx1"/>
          </a:solidFill>
          <a:latin typeface="Yoon 윤고딕 530_TT" pitchFamily="50" charset="-127"/>
          <a:ea typeface="Yoon 윤고딕 530_TT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300">
          <a:solidFill>
            <a:schemeClr val="tx1"/>
          </a:solidFill>
          <a:latin typeface="Yoon 윤고딕 530_TT" pitchFamily="50" charset="-127"/>
          <a:ea typeface="Yoon 윤고딕 530_TT" pitchFamily="50" charset="-127"/>
        </a:defRPr>
      </a:lvl5pPr>
      <a:lvl6pPr marL="457148" algn="ctr" rtl="0" fontAlgn="base" latinLnBrk="1">
        <a:spcBef>
          <a:spcPct val="0"/>
        </a:spcBef>
        <a:spcAft>
          <a:spcPct val="0"/>
        </a:spcAft>
        <a:defRPr sz="4300">
          <a:solidFill>
            <a:schemeClr val="tx1"/>
          </a:solidFill>
          <a:latin typeface="Yoon 윤고딕 530_TT" pitchFamily="50" charset="-127"/>
          <a:ea typeface="Yoon 윤고딕 530_TT" pitchFamily="50" charset="-127"/>
        </a:defRPr>
      </a:lvl6pPr>
      <a:lvl7pPr marL="914296" algn="ctr" rtl="0" fontAlgn="base" latinLnBrk="1">
        <a:spcBef>
          <a:spcPct val="0"/>
        </a:spcBef>
        <a:spcAft>
          <a:spcPct val="0"/>
        </a:spcAft>
        <a:defRPr sz="4300">
          <a:solidFill>
            <a:schemeClr val="tx1"/>
          </a:solidFill>
          <a:latin typeface="Yoon 윤고딕 530_TT" pitchFamily="50" charset="-127"/>
          <a:ea typeface="Yoon 윤고딕 530_TT" pitchFamily="50" charset="-127"/>
        </a:defRPr>
      </a:lvl7pPr>
      <a:lvl8pPr marL="1371445" algn="ctr" rtl="0" fontAlgn="base" latinLnBrk="1">
        <a:spcBef>
          <a:spcPct val="0"/>
        </a:spcBef>
        <a:spcAft>
          <a:spcPct val="0"/>
        </a:spcAft>
        <a:defRPr sz="4300">
          <a:solidFill>
            <a:schemeClr val="tx1"/>
          </a:solidFill>
          <a:latin typeface="Yoon 윤고딕 530_TT" pitchFamily="50" charset="-127"/>
          <a:ea typeface="Yoon 윤고딕 530_TT" pitchFamily="50" charset="-127"/>
        </a:defRPr>
      </a:lvl8pPr>
      <a:lvl9pPr marL="1828592" algn="ctr" rtl="0" fontAlgn="base" latinLnBrk="1">
        <a:spcBef>
          <a:spcPct val="0"/>
        </a:spcBef>
        <a:spcAft>
          <a:spcPct val="0"/>
        </a:spcAft>
        <a:defRPr sz="4300">
          <a:solidFill>
            <a:schemeClr val="tx1"/>
          </a:solidFill>
          <a:latin typeface="Yoon 윤고딕 530_TT" pitchFamily="50" charset="-127"/>
          <a:ea typeface="Yoon 윤고딕 530_TT" pitchFamily="50" charset="-127"/>
        </a:defRPr>
      </a:lvl9pPr>
    </p:titleStyle>
    <p:bodyStyle>
      <a:lvl1pPr marL="342861" indent="-342861" algn="l" rtl="0" eaLnBrk="0" fontAlgn="base" latinLnBrk="1" hangingPunct="0">
        <a:spcBef>
          <a:spcPct val="20000"/>
        </a:spcBef>
        <a:spcAft>
          <a:spcPct val="0"/>
        </a:spcAft>
        <a:buFont typeface="Yoon 윤고딕 530_TT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66" indent="-285717" algn="l" rtl="0" eaLnBrk="0" fontAlgn="base" latinLnBrk="1" hangingPunct="0">
        <a:spcBef>
          <a:spcPct val="20000"/>
        </a:spcBef>
        <a:spcAft>
          <a:spcPct val="0"/>
        </a:spcAft>
        <a:buFont typeface="Yoon 윤고딕 530_TT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70" indent="-228574" algn="l" rtl="0" eaLnBrk="0" fontAlgn="base" latinLnBrk="1" hangingPunct="0">
        <a:spcBef>
          <a:spcPct val="20000"/>
        </a:spcBef>
        <a:spcAft>
          <a:spcPct val="0"/>
        </a:spcAft>
        <a:buFont typeface="Yoon 윤고딕 530_TT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17" indent="-228574" algn="l" rtl="0" eaLnBrk="0" fontAlgn="base" latinLnBrk="1" hangingPunct="0">
        <a:spcBef>
          <a:spcPct val="20000"/>
        </a:spcBef>
        <a:spcAft>
          <a:spcPct val="0"/>
        </a:spcAft>
        <a:buFont typeface="Yoon 윤고딕 530_TT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66" indent="-228574" algn="l" rtl="0" eaLnBrk="0" fontAlgn="base" latinLnBrk="1" hangingPunct="0">
        <a:spcBef>
          <a:spcPct val="20000"/>
        </a:spcBef>
        <a:spcAft>
          <a:spcPct val="0"/>
        </a:spcAft>
        <a:buFont typeface="Yoon 윤고딕 530_TT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14" indent="-228574" algn="l" defTabSz="914296" rtl="0" eaLnBrk="1" latinLnBrk="1" hangingPunct="1">
        <a:spcBef>
          <a:spcPct val="20000"/>
        </a:spcBef>
        <a:buFont typeface="Yoon 윤고딕 530_TT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62" indent="-228574" algn="l" defTabSz="914296" rtl="0" eaLnBrk="1" latinLnBrk="1" hangingPunct="1">
        <a:spcBef>
          <a:spcPct val="20000"/>
        </a:spcBef>
        <a:buFont typeface="Yoon 윤고딕 530_TT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10" indent="-228574" algn="l" defTabSz="914296" rtl="0" eaLnBrk="1" latinLnBrk="1" hangingPunct="1">
        <a:spcBef>
          <a:spcPct val="20000"/>
        </a:spcBef>
        <a:buFont typeface="Yoon 윤고딕 530_TT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8" indent="-228574" algn="l" defTabSz="914296" rtl="0" eaLnBrk="1" latinLnBrk="1" hangingPunct="1">
        <a:spcBef>
          <a:spcPct val="20000"/>
        </a:spcBef>
        <a:buFont typeface="Yoon 윤고딕 530_TT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8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6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5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2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0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8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36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84" algn="l" defTabSz="914296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/>
          <p:cNvCxnSpPr/>
          <p:nvPr/>
        </p:nvCxnSpPr>
        <p:spPr>
          <a:xfrm rot="10800000">
            <a:off x="0" y="3217302"/>
            <a:ext cx="990600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590800" y="2852936"/>
            <a:ext cx="4724400" cy="571129"/>
          </a:xfrm>
          <a:prstGeom prst="rect">
            <a:avLst/>
          </a:prstGeom>
          <a:solidFill>
            <a:schemeClr val="bg1"/>
          </a:solidFill>
        </p:spPr>
        <p:txBody>
          <a:bodyPr wrap="square" lIns="77925" tIns="38963" rIns="77925" bIns="38963" rtlCol="0"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algn="ctr" eaLnBrk="0" latinLnBrk="0" hangingPunct="0"/>
            <a:r>
              <a:rPr lang="en-US" altLang="ko-KR" sz="3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itchFamily="18" charset="-127"/>
                <a:ea typeface="Yoon 윤고딕 550_TT" pitchFamily="18" charset="-127"/>
              </a:rPr>
              <a:t>6</a:t>
            </a:r>
            <a:r>
              <a:rPr lang="ko-KR" altLang="en-US" sz="3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itchFamily="18" charset="-127"/>
                <a:ea typeface="Yoon 윤고딕 550_TT" pitchFamily="18" charset="-127"/>
              </a:rPr>
              <a:t>장 </a:t>
            </a:r>
            <a:r>
              <a:rPr lang="ko-KR" altLang="en-US" sz="3200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itchFamily="18" charset="-127"/>
                <a:ea typeface="Yoon 윤고딕 550_TT" pitchFamily="18" charset="-127"/>
              </a:rPr>
              <a:t>생성적</a:t>
            </a:r>
            <a:r>
              <a:rPr lang="ko-KR" altLang="en-US" sz="3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itchFamily="18" charset="-127"/>
                <a:ea typeface="Yoon 윤고딕 550_TT" pitchFamily="18" charset="-127"/>
              </a:rPr>
              <a:t> 적대 신경망</a:t>
            </a:r>
            <a:endParaRPr lang="en-US" altLang="ko-KR" sz="32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itchFamily="18" charset="-127"/>
              <a:ea typeface="Yoon 윤고딕 550_TT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421986" y="3603765"/>
            <a:ext cx="5215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(Chapter 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6: Generative Adversarial 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Networks)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2066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228725" y="401496"/>
            <a:ext cx="7448550" cy="964367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조직구성 </a:t>
            </a:r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내부용</a:t>
            </a:r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)</a:t>
            </a:r>
          </a:p>
          <a:p>
            <a:pPr algn="ctr"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총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5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개 담당 및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7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개 팀으로 구성</a:t>
            </a:r>
          </a:p>
        </p:txBody>
      </p:sp>
      <p:sp>
        <p:nvSpPr>
          <p:cNvPr id="3" name="직사각형 2"/>
          <p:cNvSpPr/>
          <p:nvPr/>
        </p:nvSpPr>
        <p:spPr bwMode="auto">
          <a:xfrm>
            <a:off x="0" y="0"/>
            <a:ext cx="9906000" cy="6858000"/>
          </a:xfrm>
          <a:prstGeom prst="rect">
            <a:avLst/>
          </a:prstGeom>
          <a:solidFill>
            <a:srgbClr val="34649D"/>
          </a:solidFill>
          <a:ln w="6350" cap="flat" cmpd="sng" algn="ctr">
            <a:noFill/>
            <a:prstDash val="solid"/>
          </a:ln>
          <a:effectLst/>
        </p:spPr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5" name="TextBox 2"/>
          <p:cNvSpPr txBox="1">
            <a:spLocks noChangeArrowheads="1"/>
          </p:cNvSpPr>
          <p:nvPr/>
        </p:nvSpPr>
        <p:spPr bwMode="auto">
          <a:xfrm>
            <a:off x="1871363" y="2925616"/>
            <a:ext cx="4555063" cy="3179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7925" tIns="38963" rIns="77925" bIns="38963">
            <a:spAutoFit/>
          </a:bodyPr>
          <a:lstStyle/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이란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?</a:t>
            </a: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심층 </a:t>
            </a:r>
            <a:r>
              <a:rPr kumimoji="0" lang="ko-KR" altLang="en-US" sz="1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컨볼루션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 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GAN</a:t>
            </a: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몇 가지 흥미로운 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 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아키텍처</a:t>
            </a:r>
            <a:endParaRPr kumimoji="0" lang="en-US" altLang="ko-KR" sz="190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34000"/>
                </a:schemeClr>
              </a:solidFill>
              <a:latin typeface="Yoon 윤고딕 530_TT" pitchFamily="18" charset="-127"/>
              <a:ea typeface="Yoon 윤고딕 530_TT" pitchFamily="18" charset="-127"/>
              <a:cs typeface="Yoon 윤고딕 530_TT" pitchFamily="34" charset="0"/>
            </a:endParaRP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en-US" altLang="ko-KR" sz="19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</a:t>
            </a:r>
            <a:r>
              <a:rPr kumimoji="0" lang="ko-KR" altLang="en-US" sz="19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의 응용 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사례</a:t>
            </a:r>
            <a:endParaRPr kumimoji="0" lang="en-US" altLang="ko-KR" sz="19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34000"/>
                </a:schemeClr>
              </a:solidFill>
              <a:latin typeface="Yoon 윤고딕 530_TT" pitchFamily="18" charset="-127"/>
              <a:ea typeface="Yoon 윤고딕 530_TT" pitchFamily="18" charset="-127"/>
              <a:cs typeface="Yoon 윤고딕 530_TT" pitchFamily="34" charset="0"/>
            </a:endParaRPr>
          </a:p>
        </p:txBody>
      </p:sp>
      <p:cxnSp>
        <p:nvCxnSpPr>
          <p:cNvPr id="6" name="직선 연결선 5"/>
          <p:cNvCxnSpPr/>
          <p:nvPr/>
        </p:nvCxnSpPr>
        <p:spPr>
          <a:xfrm rot="16200000" flipV="1">
            <a:off x="-2039080" y="3429001"/>
            <a:ext cx="6858001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flipH="1" flipV="1">
            <a:off x="0" y="2470057"/>
            <a:ext cx="990600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938337" y="4378071"/>
            <a:ext cx="37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2" descr="C:\Users\Administrator\Desktop\noun_540074_cc-01.png"/>
          <p:cNvPicPr>
            <a:picLocks noChangeAspect="1" noChangeArrowheads="1"/>
          </p:cNvPicPr>
          <p:nvPr/>
        </p:nvPicPr>
        <p:blipFill>
          <a:blip r:embed="rId2" cstate="print">
            <a:lum bright="100000"/>
          </a:blip>
          <a:srcRect l="12453" t="6429" r="12831" b="24529"/>
          <a:stretch>
            <a:fillRect/>
          </a:stretch>
        </p:blipFill>
        <p:spPr bwMode="auto">
          <a:xfrm>
            <a:off x="5211484" y="3873968"/>
            <a:ext cx="392351" cy="512770"/>
          </a:xfrm>
          <a:prstGeom prst="rect">
            <a:avLst/>
          </a:prstGeom>
          <a:noFill/>
        </p:spPr>
      </p:pic>
      <p:sp>
        <p:nvSpPr>
          <p:cNvPr id="16" name="직사각형 15"/>
          <p:cNvSpPr/>
          <p:nvPr/>
        </p:nvSpPr>
        <p:spPr bwMode="auto">
          <a:xfrm>
            <a:off x="1406317" y="939201"/>
            <a:ext cx="1694841" cy="1512659"/>
          </a:xfrm>
          <a:prstGeom prst="rect">
            <a:avLst/>
          </a:prstGeom>
          <a:noFill/>
          <a:ln w="31750" cap="sq" algn="ctr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none" lIns="84533" tIns="42267" rIns="84533" bIns="42267" anchor="ctr"/>
          <a:lstStyle/>
          <a:p>
            <a:pPr indent="-6765" algn="ctr" defTabSz="846895" eaLnBrk="0" fontAlgn="auto" latinLnBrk="0" hangingPunct="0">
              <a:lnSpc>
                <a:spcPts val="1277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90000"/>
              <a:defRPr/>
            </a:pPr>
            <a:endParaRPr lang="ko-KR" altLang="en-US" sz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404040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17" name="직사각형 16"/>
          <p:cNvSpPr/>
          <p:nvPr/>
        </p:nvSpPr>
        <p:spPr bwMode="auto">
          <a:xfrm>
            <a:off x="603098" y="2484002"/>
            <a:ext cx="772534" cy="774190"/>
          </a:xfrm>
          <a:prstGeom prst="rect">
            <a:avLst/>
          </a:prstGeom>
          <a:noFill/>
          <a:ln w="31750" cap="sq" algn="ctr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none" lIns="84533" tIns="42267" rIns="84533" bIns="42267" anchor="ctr"/>
          <a:lstStyle/>
          <a:p>
            <a:pPr indent="-6765" algn="ctr" defTabSz="846895" eaLnBrk="0" fontAlgn="auto" latinLnBrk="0" hangingPunct="0">
              <a:lnSpc>
                <a:spcPts val="1277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90000"/>
              <a:defRPr/>
            </a:pPr>
            <a:endParaRPr lang="ko-KR" altLang="en-US" sz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404040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911917" y="2096872"/>
            <a:ext cx="1787626" cy="263353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pPr algn="r" eaLnBrk="0" latinLnBrk="0" hangingPunct="0">
              <a:spcAft>
                <a:spcPts val="400"/>
              </a:spcAft>
            </a:pPr>
            <a:r>
              <a:rPr lang="en-US" altLang="ko-KR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6</a:t>
            </a:r>
            <a:r>
              <a:rPr lang="ko-KR" altLang="en-US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장 </a:t>
            </a:r>
            <a:r>
              <a:rPr lang="ko-KR" altLang="en-US" sz="12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생성적</a:t>
            </a:r>
            <a:r>
              <a:rPr lang="ko-KR" altLang="en-US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 적대 신경망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66802" y="2058401"/>
            <a:ext cx="1634356" cy="340297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eaLnBrk="0" latinLnBrk="0" hangingPunct="0">
              <a:spcAft>
                <a:spcPts val="511"/>
              </a:spcAft>
            </a:pPr>
            <a:r>
              <a:rPr lang="en-US" altLang="ko-KR" sz="1700" spc="21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anose="02000500000000000000" pitchFamily="2" charset="-127"/>
                <a:ea typeface="Yoon 윤고딕 540_TT" panose="02000500000000000000" pitchFamily="2" charset="-127"/>
              </a:rPr>
              <a:t>CONTENTS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17230" y="944723"/>
            <a:ext cx="9086851" cy="1091302"/>
            <a:chOff x="403680" y="1321028"/>
            <a:chExt cx="9126775" cy="653521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03680" y="1718756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smtClean="0"/>
                <a:t>초기에 </a:t>
              </a:r>
              <a:r>
                <a:rPr lang="en-US" altLang="ko-KR" sz="1600" dirty="0" smtClean="0"/>
                <a:t>GAN</a:t>
              </a:r>
              <a:r>
                <a:rPr lang="ko-KR" altLang="en-US" sz="1600" dirty="0"/>
                <a:t>이 생성한 결과물이 얼마나 잘 만들었는지 평가할 수 있는 지표가 없었습니다</a:t>
              </a:r>
              <a:r>
                <a:rPr lang="en-US" altLang="ko-KR" sz="1600" dirty="0"/>
                <a:t>. </a:t>
              </a:r>
              <a:r>
                <a:rPr lang="ko-KR" altLang="en-US" sz="1600" dirty="0"/>
                <a:t>이런 문제점을 해결하기 위해 등장한 모델이 </a:t>
              </a:r>
              <a:r>
                <a:rPr lang="en-US" altLang="ko-KR" sz="1600" dirty="0"/>
                <a:t>DCGAN </a:t>
              </a:r>
              <a:r>
                <a:rPr lang="ko-KR" altLang="en-US" sz="1600" dirty="0" smtClean="0"/>
                <a:t>입니다</a:t>
              </a:r>
              <a:r>
                <a:rPr lang="en-US" altLang="ko-KR" sz="1600" dirty="0" smtClean="0"/>
                <a:t>.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90983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DCGAN (Deep Convolution Generative 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Adversarial 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Networks) : 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심층 </a:t>
            </a:r>
            <a:r>
              <a:rPr lang="ko-KR" altLang="en-US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컨볼루션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GAN</a:t>
            </a:r>
            <a:endParaRPr lang="ko-KR" altLang="en-US" dirty="0"/>
          </a:p>
        </p:txBody>
      </p:sp>
      <p:grpSp>
        <p:nvGrpSpPr>
          <p:cNvPr id="15" name="그룹 14"/>
          <p:cNvGrpSpPr/>
          <p:nvPr/>
        </p:nvGrpSpPr>
        <p:grpSpPr>
          <a:xfrm>
            <a:off x="415924" y="2796691"/>
            <a:ext cx="8804276" cy="1009666"/>
            <a:chOff x="415924" y="1881188"/>
            <a:chExt cx="8804276" cy="1009666"/>
          </a:xfrm>
        </p:grpSpPr>
        <p:sp>
          <p:nvSpPr>
            <p:cNvPr id="16" name="직사각형 15"/>
            <p:cNvSpPr/>
            <p:nvPr/>
          </p:nvSpPr>
          <p:spPr bwMode="auto">
            <a:xfrm>
              <a:off x="1549606" y="1895492"/>
              <a:ext cx="7661275" cy="9953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algn="ctr" defTabSz="1043093" eaLnBrk="0" latinLnBrk="0" hangingPunct="0">
                <a:lnSpc>
                  <a:spcPts val="1300"/>
                </a:lnSpc>
                <a:buClr>
                  <a:sysClr val="windowText" lastClr="000000"/>
                </a:buClr>
                <a:tabLst>
                  <a:tab pos="5648325" algn="l"/>
                </a:tabLst>
                <a:defRPr/>
              </a:pPr>
              <a:endPara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415924" y="1881188"/>
              <a:ext cx="1319785" cy="995362"/>
            </a:xfrm>
            <a:prstGeom prst="rect">
              <a:avLst/>
            </a:prstGeom>
            <a:solidFill>
              <a:srgbClr val="01559E"/>
            </a:solidFill>
            <a:ln w="6350" cap="rnd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eaLnBrk="0" fontAlgn="auto" latinLnBrk="0" hangingPunct="0">
                <a:lnSpc>
                  <a:spcPts val="21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kumimoji="0" lang="ko-KR" altLang="en-US" sz="15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Yoon 윤고딕 540_TT" pitchFamily="18" charset="-127"/>
                  <a:ea typeface="Yoon 윤고딕 540_TT" pitchFamily="18" charset="-127"/>
                </a:rPr>
                <a:t>첫번째</a:t>
              </a:r>
              <a:endParaRPr kumimoji="0" lang="en-US" altLang="ko-KR" kern="0" dirty="0">
                <a:ln>
                  <a:solidFill>
                    <a:schemeClr val="tx1">
                      <a:alpha val="0"/>
                    </a:schemeClr>
                  </a:solidFill>
                </a:ln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Yoon 윤고딕 540_TT" pitchFamily="18" charset="-127"/>
                <a:ea typeface="Yoon 윤고딕 540_TT" pitchFamily="18" charset="-127"/>
              </a:endParaRPr>
            </a:p>
          </p:txBody>
        </p:sp>
        <p:cxnSp>
          <p:nvCxnSpPr>
            <p:cNvPr id="18" name="직선 연결선 17"/>
            <p:cNvCxnSpPr/>
            <p:nvPr/>
          </p:nvCxnSpPr>
          <p:spPr>
            <a:xfrm rot="16200000" flipH="1">
              <a:off x="1330994" y="2378995"/>
              <a:ext cx="997200" cy="15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모서리가 둥근 직사각형 18"/>
            <p:cNvSpPr/>
            <p:nvPr/>
          </p:nvSpPr>
          <p:spPr bwMode="auto">
            <a:xfrm>
              <a:off x="2091075" y="1970894"/>
              <a:ext cx="7129125" cy="817789"/>
            </a:xfrm>
            <a:prstGeom prst="roundRect">
              <a:avLst>
                <a:gd name="adj" fmla="val 0"/>
              </a:avLst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square" lIns="90000" tIns="46800" rIns="90000" bIns="46800" anchor="ctr">
              <a:spAutoFit/>
            </a:bodyPr>
            <a:lstStyle/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망은 모두 </a:t>
              </a: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컨볼루션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계층으로 구성된다</a:t>
              </a:r>
              <a:r>
                <a:rPr lang="en-US" altLang="ko-KR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</a:p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폴링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계층은 판별기에서는 </a:t>
              </a: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스트라이트된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컨볼루션으로</a:t>
              </a:r>
              <a:r>
                <a:rPr lang="en-US" altLang="ko-KR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, 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그리고 생성기에서는 </a:t>
              </a:r>
              <a:endParaRPr lang="en-US" altLang="ko-KR" sz="1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defTabSz="873125" eaLnBrk="0" latinLnBrk="0" hangingPunct="0">
                <a:spcAft>
                  <a:spcPts val="300"/>
                </a:spcAft>
                <a:buSzPct val="80000"/>
                <a:defRPr/>
              </a:pP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 전치</a:t>
              </a:r>
              <a:r>
                <a:rPr lang="en-US" altLang="ko-KR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컨볼루션으로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대체 된다</a:t>
              </a:r>
              <a:r>
                <a:rPr lang="en-US" altLang="ko-KR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  <a:endPara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414337" y="4036404"/>
            <a:ext cx="9075738" cy="997201"/>
            <a:chOff x="414337" y="1881188"/>
            <a:chExt cx="9075738" cy="997201"/>
          </a:xfrm>
        </p:grpSpPr>
        <p:sp>
          <p:nvSpPr>
            <p:cNvPr id="21" name="직사각형 20"/>
            <p:cNvSpPr/>
            <p:nvPr/>
          </p:nvSpPr>
          <p:spPr bwMode="auto">
            <a:xfrm>
              <a:off x="1828800" y="1882107"/>
              <a:ext cx="7661275" cy="99536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algn="ctr" defTabSz="1043093" eaLnBrk="0" latinLnBrk="0" hangingPunct="0">
                <a:lnSpc>
                  <a:spcPts val="1300"/>
                </a:lnSpc>
                <a:buClr>
                  <a:sysClr val="windowText" lastClr="000000"/>
                </a:buClr>
                <a:tabLst>
                  <a:tab pos="5648325" algn="l"/>
                </a:tabLst>
                <a:defRPr/>
              </a:pPr>
              <a:endPara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462470" y="1881188"/>
              <a:ext cx="1319785" cy="995362"/>
            </a:xfrm>
            <a:prstGeom prst="rect">
              <a:avLst/>
            </a:prstGeom>
            <a:noFill/>
            <a:ln w="34925" cap="rnd" cmpd="sng" algn="ctr">
              <a:noFill/>
              <a:prstDash val="solid"/>
              <a:miter lim="800000"/>
            </a:ln>
            <a:effectLst/>
          </p:spPr>
          <p:txBody>
            <a:bodyPr rot="0" spcFirstLastPara="0" vertOverflow="overflow" horzOverflow="overflow" vert="horz" wrap="non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779252" eaLnBrk="0" fontAlgn="auto" latinLnBrk="0" hangingPunct="0">
                <a:lnSpc>
                  <a:spcPts val="21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5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</a:rPr>
                <a:t>두번째</a:t>
              </a:r>
              <a:endParaRPr lang="en-US" altLang="ko-KR" sz="15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endParaRPr>
            </a:p>
          </p:txBody>
        </p:sp>
        <p:cxnSp>
          <p:nvCxnSpPr>
            <p:cNvPr id="23" name="직선 연결선 22"/>
            <p:cNvCxnSpPr/>
            <p:nvPr/>
          </p:nvCxnSpPr>
          <p:spPr>
            <a:xfrm rot="16200000" flipH="1">
              <a:off x="1330994" y="2378995"/>
              <a:ext cx="997200" cy="15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모서리가 둥근 직사각형 23"/>
            <p:cNvSpPr/>
            <p:nvPr/>
          </p:nvSpPr>
          <p:spPr bwMode="auto">
            <a:xfrm>
              <a:off x="2091075" y="2224809"/>
              <a:ext cx="7348200" cy="309958"/>
            </a:xfrm>
            <a:prstGeom prst="roundRect">
              <a:avLst>
                <a:gd name="adj" fmla="val 0"/>
              </a:avLst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square" lIns="90000" tIns="46800" rIns="90000" bIns="46800" anchor="ctr">
              <a:spAutoFit/>
            </a:bodyPr>
            <a:lstStyle/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컨볼루션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계층 다음의 완전 연결 분류 계층은 제거 된다</a:t>
              </a:r>
              <a:r>
                <a:rPr lang="en-US" altLang="ko-KR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  <a:endPara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</p:txBody>
        </p:sp>
        <p:cxnSp>
          <p:nvCxnSpPr>
            <p:cNvPr id="25" name="직선 연결선 24"/>
            <p:cNvCxnSpPr/>
            <p:nvPr/>
          </p:nvCxnSpPr>
          <p:spPr>
            <a:xfrm rot="16200000" flipH="1">
              <a:off x="-83469" y="2378995"/>
              <a:ext cx="997200" cy="158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/>
          <p:cNvGrpSpPr/>
          <p:nvPr/>
        </p:nvGrpSpPr>
        <p:grpSpPr>
          <a:xfrm>
            <a:off x="415924" y="5276116"/>
            <a:ext cx="9074151" cy="997200"/>
            <a:chOff x="415924" y="4721281"/>
            <a:chExt cx="8333523" cy="997200"/>
          </a:xfrm>
        </p:grpSpPr>
        <p:sp>
          <p:nvSpPr>
            <p:cNvPr id="27" name="직사각형 26"/>
            <p:cNvSpPr/>
            <p:nvPr/>
          </p:nvSpPr>
          <p:spPr bwMode="auto">
            <a:xfrm>
              <a:off x="1600200" y="4723119"/>
              <a:ext cx="7149247" cy="995362"/>
            </a:xfrm>
            <a:prstGeom prst="rect">
              <a:avLst/>
            </a:prstGeom>
            <a:solidFill>
              <a:srgbClr val="C4D2E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algn="ctr" defTabSz="1043093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  <a:defRPr/>
              </a:pPr>
              <a:endParaRPr kumimoji="0" lang="ko-KR" altLang="en-US" kern="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prstClr val="black"/>
                </a:solidFill>
                <a:latin typeface="Yoon 윤고딕 530_TT"/>
                <a:ea typeface="Yoon 윤고딕 530_TT"/>
              </a:endParaRPr>
            </a:p>
          </p:txBody>
        </p:sp>
        <p:sp>
          <p:nvSpPr>
            <p:cNvPr id="28" name="모서리가 둥근 직사각형 27"/>
            <p:cNvSpPr/>
            <p:nvPr/>
          </p:nvSpPr>
          <p:spPr bwMode="auto">
            <a:xfrm>
              <a:off x="1781175" y="5065821"/>
              <a:ext cx="6921619" cy="309958"/>
            </a:xfrm>
            <a:prstGeom prst="roundRect">
              <a:avLst>
                <a:gd name="adj" fmla="val 0"/>
              </a:avLst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square" lIns="90000" tIns="46800" rIns="90000" bIns="46800" anchor="ctr">
              <a:spAutoFit/>
            </a:bodyPr>
            <a:lstStyle/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그래디언트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흐름을 돕고자 각 </a:t>
              </a: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컨볼루션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계층 다음에 배치 정규화를 수행 한다</a:t>
              </a:r>
              <a:r>
                <a:rPr lang="en-US" altLang="ko-KR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  <a:endParaRPr lang="ko-KR" altLang="en-US" sz="14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415924" y="4721281"/>
              <a:ext cx="1050925" cy="997200"/>
              <a:chOff x="415865" y="1873575"/>
              <a:chExt cx="720000" cy="684001"/>
            </a:xfrm>
          </p:grpSpPr>
          <p:cxnSp>
            <p:nvCxnSpPr>
              <p:cNvPr id="30" name="직선 연결선 29"/>
              <p:cNvCxnSpPr/>
              <p:nvPr/>
            </p:nvCxnSpPr>
            <p:spPr>
              <a:xfrm flipV="1">
                <a:off x="415865" y="1873575"/>
                <a:ext cx="72000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>
              <a:xfrm flipV="1">
                <a:off x="415865" y="2557576"/>
                <a:ext cx="72000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직사각형 31"/>
              <p:cNvSpPr/>
              <p:nvPr/>
            </p:nvSpPr>
            <p:spPr bwMode="auto">
              <a:xfrm>
                <a:off x="422561" y="2087679"/>
                <a:ext cx="706608" cy="255793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/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algn="ctr"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세번째</a:t>
                </a:r>
                <a:endParaRPr lang="en-US" altLang="ko-KR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33" name="직사각형 32"/>
          <p:cNvSpPr/>
          <p:nvPr/>
        </p:nvSpPr>
        <p:spPr bwMode="auto">
          <a:xfrm>
            <a:off x="403223" y="2245772"/>
            <a:ext cx="9086851" cy="427144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algn="ctr"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en-US" altLang="ko-KR" sz="16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DCGAN </a:t>
            </a:r>
            <a:r>
              <a:rPr lang="ko-KR" altLang="en-US" sz="16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아키텍처 기능과 관련하여 해당 논문에서 도입된 주요 변경 사항</a:t>
            </a:r>
            <a:endParaRPr lang="ko-KR" altLang="en-US" sz="16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2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17230" y="944723"/>
            <a:ext cx="9086851" cy="5508465"/>
            <a:chOff x="410015" y="944723"/>
            <a:chExt cx="4405314" cy="5508465"/>
          </a:xfrm>
        </p:grpSpPr>
        <p:sp>
          <p:nvSpPr>
            <p:cNvPr id="2" name="직사각형 1"/>
            <p:cNvSpPr/>
            <p:nvPr/>
          </p:nvSpPr>
          <p:spPr bwMode="auto">
            <a:xfrm>
              <a:off x="415925" y="2476500"/>
              <a:ext cx="4379912" cy="3976688"/>
            </a:xfrm>
            <a:prstGeom prst="rect">
              <a:avLst/>
            </a:prstGeom>
            <a:solidFill>
              <a:schemeClr val="bg1">
                <a:lumMod val="85000"/>
                <a:alpha val="6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contourClr>
                  <a:srgbClr val="E6EED6"/>
                </a:contourClr>
              </a:sp3d>
            </a:bodyPr>
            <a:lstStyle/>
            <a:p>
              <a:pPr marL="0" algn="ctr" defTabSz="762000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</a:pPr>
              <a:endParaRPr kumimoji="0" lang="ko-KR" altLang="en-US" sz="1200" kern="0" dirty="0">
                <a:ln w="1143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34" charset="0"/>
                <a:ea typeface="Yoon 윤고딕 530_TT" pitchFamily="50" charset="-127"/>
                <a:cs typeface="Yoon 윤고딕 530_TT" pitchFamily="34" charset="0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10015" y="944723"/>
              <a:ext cx="4405314" cy="1534946"/>
              <a:chOff x="403680" y="1321028"/>
              <a:chExt cx="9126775" cy="919195"/>
            </a:xfrm>
          </p:grpSpPr>
          <p:grpSp>
            <p:nvGrpSpPr>
              <p:cNvPr id="4" name="그룹 9"/>
              <p:cNvGrpSpPr/>
              <p:nvPr/>
            </p:nvGrpSpPr>
            <p:grpSpPr>
              <a:xfrm>
                <a:off x="415925" y="1321028"/>
                <a:ext cx="9100462" cy="919195"/>
                <a:chOff x="415925" y="1321028"/>
                <a:chExt cx="9100462" cy="919195"/>
              </a:xfrm>
            </p:grpSpPr>
            <p:cxnSp>
              <p:nvCxnSpPr>
                <p:cNvPr id="6" name="직선 연결선 5"/>
                <p:cNvCxnSpPr/>
                <p:nvPr/>
              </p:nvCxnSpPr>
              <p:spPr>
                <a:xfrm flipV="1">
                  <a:off x="442237" y="1321028"/>
                  <a:ext cx="9074150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직선 연결선 6"/>
                <p:cNvCxnSpPr/>
                <p:nvPr/>
              </p:nvCxnSpPr>
              <p:spPr>
                <a:xfrm flipV="1">
                  <a:off x="415925" y="2240223"/>
                  <a:ext cx="907415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" name="직사각형 4"/>
              <p:cNvSpPr/>
              <p:nvPr/>
            </p:nvSpPr>
            <p:spPr bwMode="auto">
              <a:xfrm>
                <a:off x="403680" y="1776743"/>
                <a:ext cx="9126775" cy="255793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en-US" altLang="ko-KR" sz="1600" dirty="0" smtClean="0"/>
                  <a:t>100</a:t>
                </a:r>
                <a:r>
                  <a:rPr lang="ko-KR" altLang="en-US" sz="1600" dirty="0" smtClean="0"/>
                  <a:t>차원 노이즈를 취하는 </a:t>
                </a:r>
                <a:r>
                  <a:rPr lang="ko-KR" altLang="en-US" sz="1600" dirty="0" err="1" smtClean="0"/>
                  <a:t>생성기가</a:t>
                </a:r>
                <a:r>
                  <a:rPr lang="ko-KR" altLang="en-US" sz="1600" dirty="0" smtClean="0"/>
                  <a:t> 있고</a:t>
                </a:r>
                <a:r>
                  <a:rPr lang="en-US" altLang="ko-KR" sz="1600" dirty="0" smtClean="0"/>
                  <a:t>, </a:t>
                </a:r>
                <a:r>
                  <a:rPr lang="ko-KR" altLang="en-US" sz="1600" dirty="0" smtClean="0"/>
                  <a:t>노이즈는 </a:t>
                </a:r>
                <a:r>
                  <a:rPr lang="ko-KR" altLang="en-US" sz="1600" dirty="0" err="1" smtClean="0"/>
                  <a:t>사상되고</a:t>
                </a:r>
                <a:r>
                  <a:rPr lang="ko-KR" altLang="en-US" sz="1600" dirty="0" smtClean="0"/>
                  <a:t> 변형돼 </a:t>
                </a:r>
                <a:r>
                  <a:rPr lang="ko-KR" altLang="en-US" sz="1600" dirty="0" err="1" smtClean="0"/>
                  <a:t>컨볼루션</a:t>
                </a:r>
                <a:r>
                  <a:rPr lang="ko-KR" altLang="en-US" sz="1600" dirty="0" smtClean="0"/>
                  <a:t> 계층을 통과 한다</a:t>
                </a:r>
                <a:r>
                  <a:rPr lang="en-US" altLang="ko-KR" sz="1600" dirty="0" smtClean="0"/>
                  <a:t>.</a:t>
                </a:r>
                <a:endParaRPr lang="ko-KR" altLang="en-US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2799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생성기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아키텍처의 시각화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466" y="2600908"/>
            <a:ext cx="8861026" cy="370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67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29421" y="944723"/>
            <a:ext cx="9113802" cy="5508465"/>
            <a:chOff x="415925" y="944723"/>
            <a:chExt cx="4418380" cy="5508465"/>
          </a:xfrm>
        </p:grpSpPr>
        <p:sp>
          <p:nvSpPr>
            <p:cNvPr id="2" name="직사각형 1"/>
            <p:cNvSpPr/>
            <p:nvPr/>
          </p:nvSpPr>
          <p:spPr bwMode="auto">
            <a:xfrm>
              <a:off x="415925" y="2476500"/>
              <a:ext cx="4379912" cy="3976688"/>
            </a:xfrm>
            <a:prstGeom prst="rect">
              <a:avLst/>
            </a:prstGeom>
            <a:solidFill>
              <a:schemeClr val="bg1">
                <a:lumMod val="85000"/>
                <a:alpha val="6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contourClr>
                  <a:srgbClr val="E6EED6"/>
                </a:contourClr>
              </a:sp3d>
            </a:bodyPr>
            <a:lstStyle/>
            <a:p>
              <a:pPr marL="0" algn="ctr" defTabSz="762000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</a:pPr>
              <a:endParaRPr kumimoji="0" lang="ko-KR" altLang="en-US" sz="1200" kern="0" dirty="0">
                <a:ln w="1143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34" charset="0"/>
                <a:ea typeface="Yoon 윤고딕 530_TT" pitchFamily="50" charset="-127"/>
                <a:cs typeface="Yoon 윤고딕 530_TT" pitchFamily="34" charset="0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15925" y="944723"/>
              <a:ext cx="4418380" cy="1534946"/>
              <a:chOff x="415925" y="1321028"/>
              <a:chExt cx="9153844" cy="919195"/>
            </a:xfrm>
          </p:grpSpPr>
          <p:grpSp>
            <p:nvGrpSpPr>
              <p:cNvPr id="4" name="그룹 9"/>
              <p:cNvGrpSpPr/>
              <p:nvPr/>
            </p:nvGrpSpPr>
            <p:grpSpPr>
              <a:xfrm>
                <a:off x="415925" y="1321028"/>
                <a:ext cx="9100462" cy="919195"/>
                <a:chOff x="415925" y="1321028"/>
                <a:chExt cx="9100462" cy="919195"/>
              </a:xfrm>
            </p:grpSpPr>
            <p:cxnSp>
              <p:nvCxnSpPr>
                <p:cNvPr id="6" name="직선 연결선 5"/>
                <p:cNvCxnSpPr/>
                <p:nvPr/>
              </p:nvCxnSpPr>
              <p:spPr>
                <a:xfrm flipV="1">
                  <a:off x="442237" y="1321028"/>
                  <a:ext cx="9074150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직선 연결선 6"/>
                <p:cNvCxnSpPr/>
                <p:nvPr/>
              </p:nvCxnSpPr>
              <p:spPr>
                <a:xfrm flipV="1">
                  <a:off x="415925" y="2240223"/>
                  <a:ext cx="907415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" name="직사각형 4"/>
              <p:cNvSpPr/>
              <p:nvPr/>
            </p:nvSpPr>
            <p:spPr bwMode="auto">
              <a:xfrm>
                <a:off x="442994" y="1639245"/>
                <a:ext cx="9126775" cy="487898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ko-KR" altLang="en-US" sz="1600" dirty="0" err="1" smtClean="0"/>
                  <a:t>판별기</a:t>
                </a:r>
                <a:r>
                  <a:rPr lang="ko-KR" altLang="en-US" sz="1600" dirty="0" smtClean="0"/>
                  <a:t> 망은 이미지</a:t>
                </a:r>
                <a:r>
                  <a:rPr lang="en-US" altLang="ko-KR" sz="1600" dirty="0" smtClean="0"/>
                  <a:t>(</a:t>
                </a:r>
                <a:r>
                  <a:rPr lang="ko-KR" altLang="en-US" sz="1600" dirty="0" err="1" smtClean="0"/>
                  <a:t>생성기가</a:t>
                </a:r>
                <a:r>
                  <a:rPr lang="ko-KR" altLang="en-US" sz="1600" dirty="0" smtClean="0"/>
                  <a:t> 만든 것 또는 실제데이터셋에 있는 것</a:t>
                </a:r>
                <a:r>
                  <a:rPr lang="en-US" altLang="ko-KR" sz="1600" dirty="0" smtClean="0"/>
                  <a:t>)</a:t>
                </a:r>
                <a:r>
                  <a:rPr lang="ko-KR" altLang="en-US" sz="1600" dirty="0" smtClean="0"/>
                  <a:t>를 가져와서 </a:t>
                </a:r>
                <a:r>
                  <a:rPr lang="ko-KR" altLang="en-US" sz="1600" dirty="0" err="1" smtClean="0"/>
                  <a:t>컨볼루션한</a:t>
                </a:r>
                <a:r>
                  <a:rPr lang="ko-KR" altLang="en-US" sz="1600" dirty="0" smtClean="0"/>
                  <a:t> 후 배치 정규화를 수행 한다</a:t>
                </a:r>
                <a:r>
                  <a:rPr lang="en-US" altLang="ko-KR" sz="1600" dirty="0" smtClean="0"/>
                  <a:t>. </a:t>
                </a:r>
                <a:r>
                  <a:rPr lang="ko-KR" altLang="en-US" sz="1600" dirty="0" smtClean="0"/>
                  <a:t>각 </a:t>
                </a:r>
                <a:r>
                  <a:rPr lang="ko-KR" altLang="en-US" sz="1600" dirty="0" err="1" smtClean="0"/>
                  <a:t>컨볼루션</a:t>
                </a:r>
                <a:r>
                  <a:rPr lang="ko-KR" altLang="en-US" sz="1600" dirty="0" smtClean="0"/>
                  <a:t> 단계에서는 </a:t>
                </a:r>
                <a:r>
                  <a:rPr lang="ko-KR" altLang="en-US" sz="1600" dirty="0" err="1" smtClean="0"/>
                  <a:t>스트라이드를</a:t>
                </a:r>
                <a:r>
                  <a:rPr lang="ko-KR" altLang="en-US" sz="1600" dirty="0" smtClean="0"/>
                  <a:t> 사용해 이미지를 </a:t>
                </a:r>
                <a:r>
                  <a:rPr lang="ko-KR" altLang="en-US" sz="1600" dirty="0" err="1" smtClean="0"/>
                  <a:t>다운샘플링</a:t>
                </a:r>
                <a:r>
                  <a:rPr lang="ko-KR" altLang="en-US" sz="1600" dirty="0" smtClean="0"/>
                  <a:t> 한다</a:t>
                </a:r>
                <a:r>
                  <a:rPr lang="en-US" altLang="ko-KR" sz="1600" dirty="0" smtClean="0"/>
                  <a:t>.</a:t>
                </a:r>
              </a:p>
              <a:p>
                <a:pPr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ko-KR" altLang="en-US" sz="1600" dirty="0" err="1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ea typeface="Yoon 윤고딕 540_TT" pitchFamily="18" charset="-127"/>
                    <a:cs typeface="+mn-cs"/>
                  </a:rPr>
                  <a:t>컨볼루션</a:t>
                </a: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ea typeface="Yoon 윤고딕 540_TT" pitchFamily="18" charset="-127"/>
                    <a:cs typeface="+mn-cs"/>
                  </a:rPr>
                  <a:t> 계층의 최종 출력은 </a:t>
                </a:r>
                <a:r>
                  <a:rPr lang="ko-KR" altLang="en-US" sz="1600" dirty="0" err="1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ea typeface="Yoon 윤고딕 540_TT" pitchFamily="18" charset="-127"/>
                    <a:cs typeface="+mn-cs"/>
                  </a:rPr>
                  <a:t>평평해지고</a:t>
                </a: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ea typeface="Yoon 윤고딕 540_TT" pitchFamily="18" charset="-127"/>
                    <a:cs typeface="+mn-cs"/>
                  </a:rPr>
                  <a:t> </a:t>
                </a:r>
                <a:r>
                  <a:rPr lang="en-US" altLang="ko-KR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ea typeface="Yoon 윤고딕 540_TT" pitchFamily="18" charset="-127"/>
                    <a:cs typeface="+mn-cs"/>
                  </a:rPr>
                  <a:t>1</a:t>
                </a: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ea typeface="Yoon 윤고딕 540_TT" pitchFamily="18" charset="-127"/>
                    <a:cs typeface="+mn-cs"/>
                  </a:rPr>
                  <a:t>뉴런 분류기 계층에 공급 된다</a:t>
                </a:r>
                <a:r>
                  <a:rPr lang="en-US" altLang="ko-KR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ea typeface="Yoon 윤고딕 540_TT" pitchFamily="18" charset="-127"/>
                    <a:cs typeface="+mn-cs"/>
                  </a:rPr>
                  <a:t>.</a:t>
                </a:r>
                <a:endParaRPr lang="en-US" altLang="ko-KR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2799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판별기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아키텍처의 시각화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07" y="2893846"/>
            <a:ext cx="8787282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886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55618" y="944723"/>
            <a:ext cx="9105808" cy="1798354"/>
            <a:chOff x="442237" y="1321028"/>
            <a:chExt cx="9145815" cy="762609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61277" y="1595739"/>
              <a:ext cx="9126775" cy="487898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smtClean="0"/>
                <a:t>DCGAN </a:t>
              </a:r>
              <a:r>
                <a:rPr lang="ko-KR" altLang="en-US" sz="1600" b="1" dirty="0" err="1" smtClean="0"/>
                <a:t>생성기</a:t>
              </a:r>
              <a:r>
                <a:rPr lang="ko-KR" altLang="en-US" sz="1600" dirty="0" err="1" smtClean="0"/>
                <a:t>는</a:t>
              </a:r>
              <a:r>
                <a:rPr lang="ko-KR" altLang="en-US" sz="1600" dirty="0" smtClean="0"/>
                <a:t> 계층을 순차적으로 추가해 구축 한다</a:t>
              </a:r>
              <a:r>
                <a:rPr lang="en-US" altLang="ko-KR" sz="1600" dirty="0" smtClean="0"/>
                <a:t>. 100</a:t>
              </a:r>
              <a:r>
                <a:rPr lang="ko-KR" altLang="en-US" sz="1600" dirty="0" smtClean="0"/>
                <a:t>차원의 노이즈를 입력으로 받는 밀집 계층에 </a:t>
              </a:r>
              <a:r>
                <a:rPr lang="ko-KR" altLang="en-US" sz="1600" dirty="0" err="1" smtClean="0"/>
                <a:t>업샘플링된</a:t>
              </a:r>
              <a:r>
                <a:rPr lang="ko-KR" altLang="en-US" sz="1600" dirty="0" smtClean="0"/>
                <a:t> 이미지를 </a:t>
              </a:r>
              <a:r>
                <a:rPr lang="ko-KR" altLang="en-US" sz="1600" dirty="0" err="1" smtClean="0"/>
                <a:t>컨볼루션</a:t>
              </a:r>
              <a:r>
                <a:rPr lang="ko-KR" altLang="en-US" sz="1600" dirty="0" smtClean="0"/>
                <a:t> 계층으로 전달하고 </a:t>
              </a:r>
              <a:r>
                <a:rPr lang="ko-KR" altLang="en-US" sz="1600" dirty="0" err="1" smtClean="0"/>
                <a:t>업샘플링된</a:t>
              </a:r>
              <a:r>
                <a:rPr lang="ko-KR" altLang="en-US" sz="1600" dirty="0" smtClean="0"/>
                <a:t> 이미지의 세부 사항을 채우는 방법을 학습한다</a:t>
              </a:r>
              <a:r>
                <a:rPr lang="en-US" altLang="ko-KR" sz="1600" dirty="0" smtClean="0"/>
                <a:t>. </a:t>
              </a:r>
              <a:r>
                <a:rPr lang="ko-KR" altLang="en-US" sz="1600" dirty="0" smtClean="0"/>
                <a:t>배치 정규화 출력을 통해 중간층에서 </a:t>
              </a:r>
              <a:r>
                <a:rPr lang="en-US" altLang="ko-KR" sz="1600" dirty="0" err="1" smtClean="0"/>
                <a:t>ReLU</a:t>
              </a:r>
              <a:r>
                <a:rPr lang="en-US" altLang="ko-KR" sz="1600" dirty="0" smtClean="0"/>
                <a:t> </a:t>
              </a:r>
              <a:r>
                <a:rPr lang="ko-KR" altLang="en-US" sz="1600" dirty="0" smtClean="0"/>
                <a:t>활성화를 거친다</a:t>
              </a:r>
              <a:r>
                <a:rPr lang="en-US" altLang="ko-KR" sz="1600" dirty="0" smtClean="0"/>
                <a:t>.</a:t>
              </a:r>
              <a:r>
                <a:rPr lang="ko-KR" altLang="en-US" sz="1600" dirty="0" smtClean="0"/>
                <a:t> </a:t>
              </a:r>
              <a:endPara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32031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/>
              <a:t>MNIST </a:t>
            </a:r>
            <a:r>
              <a:rPr lang="ko-KR" altLang="en-US" b="1" dirty="0" smtClean="0"/>
              <a:t>숫자를 위한 </a:t>
            </a:r>
            <a:r>
              <a:rPr lang="en-US" altLang="ko-KR" b="1" dirty="0" smtClean="0"/>
              <a:t>DCGAN</a:t>
            </a:r>
            <a:endParaRPr lang="ko-KR" altLang="en-US" b="1" dirty="0"/>
          </a:p>
        </p:txBody>
      </p:sp>
      <p:sp>
        <p:nvSpPr>
          <p:cNvPr id="14" name="모서리가 둥근 직사각형 63"/>
          <p:cNvSpPr>
            <a:spLocks/>
          </p:cNvSpPr>
          <p:nvPr/>
        </p:nvSpPr>
        <p:spPr bwMode="auto">
          <a:xfrm>
            <a:off x="3308836" y="4272856"/>
            <a:ext cx="1260000" cy="1260000"/>
          </a:xfrm>
          <a:prstGeom prst="ellipse">
            <a:avLst/>
          </a:prstGeom>
          <a:solidFill>
            <a:schemeClr val="bg1"/>
          </a:solidFill>
          <a:ln w="79375" cap="rnd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6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4649D"/>
                </a:solidFill>
                <a:latin typeface="Yoon 윤고딕 540_TT" pitchFamily="18" charset="-127"/>
                <a:ea typeface="Yoon 윤고딕 540_TT" pitchFamily="18" charset="-127"/>
              </a:rPr>
              <a:t>컨볼루션</a:t>
            </a:r>
            <a:endParaRPr kumimoji="0" lang="ko-KR" altLang="en-US" sz="1600" kern="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4649D"/>
              </a:solidFill>
              <a:latin typeface="Yoon 윤고딕 540_TT" pitchFamily="18" charset="-127"/>
              <a:ea typeface="Yoon 윤고딕 540_TT" pitchFamily="18" charset="-127"/>
            </a:endParaRPr>
          </a:p>
        </p:txBody>
      </p:sp>
      <p:sp>
        <p:nvSpPr>
          <p:cNvPr id="15" name="모서리가 둥근 직사각형 63"/>
          <p:cNvSpPr>
            <a:spLocks/>
          </p:cNvSpPr>
          <p:nvPr/>
        </p:nvSpPr>
        <p:spPr bwMode="auto">
          <a:xfrm>
            <a:off x="5153961" y="4272856"/>
            <a:ext cx="1260000" cy="1260000"/>
          </a:xfrm>
          <a:prstGeom prst="ellipse">
            <a:avLst/>
          </a:prstGeom>
          <a:solidFill>
            <a:schemeClr val="bg1"/>
          </a:solidFill>
          <a:ln w="79375" cap="rnd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6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4649D"/>
                </a:solidFill>
                <a:latin typeface="Yoon 윤고딕 540_TT" pitchFamily="18" charset="-127"/>
                <a:ea typeface="Yoon 윤고딕 540_TT" pitchFamily="18" charset="-127"/>
              </a:rPr>
              <a:t>배치 정규화</a:t>
            </a:r>
            <a:endParaRPr kumimoji="0" lang="ko-KR" altLang="en-US" sz="1600" kern="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4649D"/>
              </a:solidFill>
              <a:latin typeface="Yoon 윤고딕 540_TT" pitchFamily="18" charset="-127"/>
              <a:ea typeface="Yoon 윤고딕 540_TT" pitchFamily="18" charset="-127"/>
            </a:endParaRPr>
          </a:p>
        </p:txBody>
      </p:sp>
      <p:sp>
        <p:nvSpPr>
          <p:cNvPr id="16" name="모서리가 둥근 직사각형 63"/>
          <p:cNvSpPr>
            <a:spLocks/>
          </p:cNvSpPr>
          <p:nvPr/>
        </p:nvSpPr>
        <p:spPr bwMode="auto">
          <a:xfrm>
            <a:off x="6999086" y="4272856"/>
            <a:ext cx="1260000" cy="1260000"/>
          </a:xfrm>
          <a:prstGeom prst="ellipse">
            <a:avLst/>
          </a:prstGeom>
          <a:solidFill>
            <a:schemeClr val="bg1"/>
          </a:solidFill>
          <a:ln w="79375" cap="rnd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</a:pPr>
            <a:r>
              <a:rPr kumimoji="0" lang="en-US" altLang="ko-KR" sz="16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4649D"/>
                </a:solidFill>
                <a:latin typeface="Yoon 윤고딕 540_TT" pitchFamily="18" charset="-127"/>
                <a:ea typeface="Yoon 윤고딕 540_TT" pitchFamily="18" charset="-127"/>
              </a:rPr>
              <a:t>ReLU</a:t>
            </a:r>
            <a:endParaRPr kumimoji="0" lang="ko-KR" altLang="en-US" sz="1600" kern="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4649D"/>
              </a:solidFill>
              <a:latin typeface="Yoon 윤고딕 540_TT" pitchFamily="18" charset="-127"/>
              <a:ea typeface="Yoon 윤고딕 540_TT" pitchFamily="18" charset="-127"/>
            </a:endParaRPr>
          </a:p>
        </p:txBody>
      </p:sp>
      <p:sp>
        <p:nvSpPr>
          <p:cNvPr id="17" name="모서리가 둥근 직사각형 63"/>
          <p:cNvSpPr>
            <a:spLocks/>
          </p:cNvSpPr>
          <p:nvPr/>
        </p:nvSpPr>
        <p:spPr bwMode="auto">
          <a:xfrm>
            <a:off x="1463711" y="4272856"/>
            <a:ext cx="1260000" cy="1260000"/>
          </a:xfrm>
          <a:prstGeom prst="ellipse">
            <a:avLst/>
          </a:prstGeom>
          <a:solidFill>
            <a:schemeClr val="bg1"/>
          </a:solidFill>
          <a:ln w="79375" cap="rnd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algn="ctr" eaLnBrk="0" fontAlgn="auto" latinLnBrk="0" hangingPunct="0"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16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34649D"/>
                </a:solidFill>
                <a:latin typeface="Yoon 윤고딕 540_TT" pitchFamily="18" charset="-127"/>
                <a:ea typeface="Yoon 윤고딕 540_TT" pitchFamily="18" charset="-127"/>
              </a:rPr>
              <a:t>업샘플링</a:t>
            </a:r>
            <a:endParaRPr kumimoji="0" lang="ko-KR" altLang="en-US" sz="1600" kern="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34649D"/>
              </a:solidFill>
              <a:latin typeface="Yoon 윤고딕 540_TT" pitchFamily="18" charset="-127"/>
              <a:ea typeface="Yoon 윤고딕 540_TT" pitchFamily="18" charset="-127"/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2809693" y="4804729"/>
            <a:ext cx="318784" cy="196254"/>
            <a:chOff x="4742986" y="4799783"/>
            <a:chExt cx="318784" cy="196254"/>
          </a:xfrm>
        </p:grpSpPr>
        <p:grpSp>
          <p:nvGrpSpPr>
            <p:cNvPr id="20" name="그룹 221"/>
            <p:cNvGrpSpPr/>
            <p:nvPr/>
          </p:nvGrpSpPr>
          <p:grpSpPr>
            <a:xfrm rot="2700000">
              <a:off x="4738319" y="4804451"/>
              <a:ext cx="196254" cy="186908"/>
              <a:chOff x="3528993" y="1457298"/>
              <a:chExt cx="226800" cy="216001"/>
            </a:xfrm>
          </p:grpSpPr>
          <p:sp>
            <p:nvSpPr>
              <p:cNvPr id="24" name="모서리가 둥근 직사각형 23"/>
              <p:cNvSpPr/>
              <p:nvPr/>
            </p:nvSpPr>
            <p:spPr bwMode="auto">
              <a:xfrm>
                <a:off x="3528993" y="1457298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  <p:sp>
            <p:nvSpPr>
              <p:cNvPr id="25" name="모서리가 둥근 직사각형 24"/>
              <p:cNvSpPr/>
              <p:nvPr/>
            </p:nvSpPr>
            <p:spPr bwMode="auto">
              <a:xfrm rot="16200000">
                <a:off x="3615393" y="1532899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</p:grpSp>
        <p:grpSp>
          <p:nvGrpSpPr>
            <p:cNvPr id="21" name="그룹 222"/>
            <p:cNvGrpSpPr/>
            <p:nvPr/>
          </p:nvGrpSpPr>
          <p:grpSpPr>
            <a:xfrm rot="2700000">
              <a:off x="4870194" y="4804451"/>
              <a:ext cx="196254" cy="186908"/>
              <a:chOff x="3528993" y="1457298"/>
              <a:chExt cx="226800" cy="216001"/>
            </a:xfrm>
          </p:grpSpPr>
          <p:sp>
            <p:nvSpPr>
              <p:cNvPr id="22" name="모서리가 둥근 직사각형 21"/>
              <p:cNvSpPr/>
              <p:nvPr/>
            </p:nvSpPr>
            <p:spPr bwMode="auto">
              <a:xfrm>
                <a:off x="3528993" y="1457298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  <p:sp>
            <p:nvSpPr>
              <p:cNvPr id="23" name="모서리가 둥근 직사각형 22"/>
              <p:cNvSpPr/>
              <p:nvPr/>
            </p:nvSpPr>
            <p:spPr bwMode="auto">
              <a:xfrm rot="16200000">
                <a:off x="3615393" y="1532899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</p:grpSp>
      </p:grpSp>
      <p:grpSp>
        <p:nvGrpSpPr>
          <p:cNvPr id="26" name="그룹 25"/>
          <p:cNvGrpSpPr/>
          <p:nvPr/>
        </p:nvGrpSpPr>
        <p:grpSpPr>
          <a:xfrm>
            <a:off x="4645897" y="4804729"/>
            <a:ext cx="318784" cy="196254"/>
            <a:chOff x="4742986" y="4799783"/>
            <a:chExt cx="318784" cy="196254"/>
          </a:xfrm>
        </p:grpSpPr>
        <p:grpSp>
          <p:nvGrpSpPr>
            <p:cNvPr id="27" name="그룹 228"/>
            <p:cNvGrpSpPr/>
            <p:nvPr/>
          </p:nvGrpSpPr>
          <p:grpSpPr>
            <a:xfrm rot="2700000">
              <a:off x="4738319" y="4804451"/>
              <a:ext cx="196254" cy="186908"/>
              <a:chOff x="3528993" y="1457298"/>
              <a:chExt cx="226800" cy="216001"/>
            </a:xfrm>
          </p:grpSpPr>
          <p:sp>
            <p:nvSpPr>
              <p:cNvPr id="31" name="모서리가 둥근 직사각형 30"/>
              <p:cNvSpPr/>
              <p:nvPr/>
            </p:nvSpPr>
            <p:spPr bwMode="auto">
              <a:xfrm>
                <a:off x="3528993" y="1457298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  <p:sp>
            <p:nvSpPr>
              <p:cNvPr id="32" name="모서리가 둥근 직사각형 31"/>
              <p:cNvSpPr/>
              <p:nvPr/>
            </p:nvSpPr>
            <p:spPr bwMode="auto">
              <a:xfrm rot="16200000">
                <a:off x="3615393" y="1532899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</p:grpSp>
        <p:grpSp>
          <p:nvGrpSpPr>
            <p:cNvPr id="28" name="그룹 229"/>
            <p:cNvGrpSpPr/>
            <p:nvPr/>
          </p:nvGrpSpPr>
          <p:grpSpPr>
            <a:xfrm rot="2700000">
              <a:off x="4870194" y="4804451"/>
              <a:ext cx="196254" cy="186908"/>
              <a:chOff x="3528993" y="1457298"/>
              <a:chExt cx="226800" cy="216001"/>
            </a:xfrm>
          </p:grpSpPr>
          <p:sp>
            <p:nvSpPr>
              <p:cNvPr id="29" name="모서리가 둥근 직사각형 28"/>
              <p:cNvSpPr/>
              <p:nvPr/>
            </p:nvSpPr>
            <p:spPr bwMode="auto">
              <a:xfrm>
                <a:off x="3528993" y="1457298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  <p:sp>
            <p:nvSpPr>
              <p:cNvPr id="30" name="모서리가 둥근 직사각형 29"/>
              <p:cNvSpPr/>
              <p:nvPr/>
            </p:nvSpPr>
            <p:spPr bwMode="auto">
              <a:xfrm rot="16200000">
                <a:off x="3615393" y="1532899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</p:grpSp>
      </p:grpSp>
      <p:grpSp>
        <p:nvGrpSpPr>
          <p:cNvPr id="33" name="그룹 32"/>
          <p:cNvGrpSpPr/>
          <p:nvPr/>
        </p:nvGrpSpPr>
        <p:grpSpPr>
          <a:xfrm>
            <a:off x="6547134" y="4804729"/>
            <a:ext cx="318784" cy="196254"/>
            <a:chOff x="4742986" y="4799783"/>
            <a:chExt cx="318784" cy="196254"/>
          </a:xfrm>
        </p:grpSpPr>
        <p:grpSp>
          <p:nvGrpSpPr>
            <p:cNvPr id="34" name="그룹 235"/>
            <p:cNvGrpSpPr/>
            <p:nvPr/>
          </p:nvGrpSpPr>
          <p:grpSpPr>
            <a:xfrm rot="2700000">
              <a:off x="4738319" y="4804451"/>
              <a:ext cx="196254" cy="186908"/>
              <a:chOff x="3528993" y="1457298"/>
              <a:chExt cx="226800" cy="216001"/>
            </a:xfrm>
          </p:grpSpPr>
          <p:sp>
            <p:nvSpPr>
              <p:cNvPr id="38" name="모서리가 둥근 직사각형 37"/>
              <p:cNvSpPr/>
              <p:nvPr/>
            </p:nvSpPr>
            <p:spPr bwMode="auto">
              <a:xfrm>
                <a:off x="3528993" y="1457298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  <p:sp>
            <p:nvSpPr>
              <p:cNvPr id="39" name="모서리가 둥근 직사각형 38"/>
              <p:cNvSpPr/>
              <p:nvPr/>
            </p:nvSpPr>
            <p:spPr bwMode="auto">
              <a:xfrm rot="16200000">
                <a:off x="3615393" y="1532899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</p:grpSp>
        <p:grpSp>
          <p:nvGrpSpPr>
            <p:cNvPr id="35" name="그룹 236"/>
            <p:cNvGrpSpPr/>
            <p:nvPr/>
          </p:nvGrpSpPr>
          <p:grpSpPr>
            <a:xfrm rot="2700000">
              <a:off x="4870194" y="4804451"/>
              <a:ext cx="196254" cy="186908"/>
              <a:chOff x="3528993" y="1457298"/>
              <a:chExt cx="226800" cy="216001"/>
            </a:xfrm>
          </p:grpSpPr>
          <p:sp>
            <p:nvSpPr>
              <p:cNvPr id="36" name="모서리가 둥근 직사각형 35"/>
              <p:cNvSpPr/>
              <p:nvPr/>
            </p:nvSpPr>
            <p:spPr bwMode="auto">
              <a:xfrm>
                <a:off x="3528993" y="1457298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  <p:sp>
            <p:nvSpPr>
              <p:cNvPr id="37" name="모서리가 둥근 직사각형 36"/>
              <p:cNvSpPr/>
              <p:nvPr/>
            </p:nvSpPr>
            <p:spPr bwMode="auto">
              <a:xfrm rot="16200000">
                <a:off x="3615393" y="1532899"/>
                <a:ext cx="216000" cy="64800"/>
              </a:xfrm>
              <a:prstGeom prst="roundRect">
                <a:avLst>
                  <a:gd name="adj" fmla="val 50000"/>
                </a:avLst>
              </a:prstGeom>
              <a:solidFill>
                <a:srgbClr val="0041A0">
                  <a:alpha val="50000"/>
                </a:srgbClr>
              </a:solidFill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/>
              <a:p>
                <a:pPr algn="ctr" defTabSz="779252" eaLnBrk="0" fontAlgn="auto" latinLnBrk="0" hangingPunct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endParaRPr lang="ko-KR" altLang="en-US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Yoon 윤고딕 540_TT" pitchFamily="18" charset="-127"/>
                  <a:ea typeface="Yoon 윤고딕 540_TT" pitchFamily="18" charset="-127"/>
                </a:endParaRPr>
              </a:p>
            </p:txBody>
          </p:sp>
        </p:grpSp>
      </p:grpSp>
      <p:grpSp>
        <p:nvGrpSpPr>
          <p:cNvPr id="47" name="그룹 46"/>
          <p:cNvGrpSpPr/>
          <p:nvPr/>
        </p:nvGrpSpPr>
        <p:grpSpPr>
          <a:xfrm>
            <a:off x="435374" y="3156732"/>
            <a:ext cx="9074944" cy="468312"/>
            <a:chOff x="415925" y="1882776"/>
            <a:chExt cx="9074150" cy="357447"/>
          </a:xfrm>
        </p:grpSpPr>
        <p:grpSp>
          <p:nvGrpSpPr>
            <p:cNvPr id="48" name="그룹 170"/>
            <p:cNvGrpSpPr/>
            <p:nvPr/>
          </p:nvGrpSpPr>
          <p:grpSpPr>
            <a:xfrm>
              <a:off x="415925" y="1882776"/>
              <a:ext cx="9074150" cy="357447"/>
              <a:chOff x="415925" y="1882776"/>
              <a:chExt cx="9074150" cy="357447"/>
            </a:xfrm>
          </p:grpSpPr>
          <p:cxnSp>
            <p:nvCxnSpPr>
              <p:cNvPr id="50" name="직선 연결선 49"/>
              <p:cNvCxnSpPr/>
              <p:nvPr/>
            </p:nvCxnSpPr>
            <p:spPr>
              <a:xfrm flipV="1">
                <a:off x="415925" y="1882776"/>
                <a:ext cx="907415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>
              <a:xfrm flipV="1">
                <a:off x="415925" y="2240223"/>
                <a:ext cx="907415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직사각형 48"/>
            <p:cNvSpPr/>
            <p:nvPr/>
          </p:nvSpPr>
          <p:spPr bwMode="auto">
            <a:xfrm>
              <a:off x="1948184" y="1933603"/>
              <a:ext cx="5940140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algn="ctr"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생성기를</a:t>
              </a:r>
              <a:r>
                <a:rPr lang="ko-KR" altLang="en-US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 생성할 때 아래의 과정을 반복적 수행 한다</a:t>
              </a:r>
              <a:r>
                <a:rPr lang="en-US" altLang="ko-KR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.</a:t>
              </a:r>
              <a:endParaRPr lang="en-US" altLang="ko-KR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6815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32031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/>
              <a:t>MNIST </a:t>
            </a:r>
            <a:r>
              <a:rPr lang="ko-KR" altLang="en-US" b="1" dirty="0" smtClean="0"/>
              <a:t>숫자를 위한 </a:t>
            </a:r>
            <a:r>
              <a:rPr lang="en-US" altLang="ko-KR" b="1" dirty="0" smtClean="0"/>
              <a:t>DCGAN</a:t>
            </a:r>
            <a:endParaRPr lang="ko-KR" altLang="en-US" b="1" dirty="0"/>
          </a:p>
        </p:txBody>
      </p:sp>
      <p:grpSp>
        <p:nvGrpSpPr>
          <p:cNvPr id="47" name="그룹 46"/>
          <p:cNvGrpSpPr/>
          <p:nvPr/>
        </p:nvGrpSpPr>
        <p:grpSpPr>
          <a:xfrm>
            <a:off x="424643" y="1484524"/>
            <a:ext cx="9074944" cy="468312"/>
            <a:chOff x="415925" y="1882776"/>
            <a:chExt cx="9074150" cy="357447"/>
          </a:xfrm>
        </p:grpSpPr>
        <p:grpSp>
          <p:nvGrpSpPr>
            <p:cNvPr id="48" name="그룹 170"/>
            <p:cNvGrpSpPr/>
            <p:nvPr/>
          </p:nvGrpSpPr>
          <p:grpSpPr>
            <a:xfrm>
              <a:off x="415925" y="1882776"/>
              <a:ext cx="9074150" cy="357447"/>
              <a:chOff x="415925" y="1882776"/>
              <a:chExt cx="9074150" cy="357447"/>
            </a:xfrm>
          </p:grpSpPr>
          <p:cxnSp>
            <p:nvCxnSpPr>
              <p:cNvPr id="50" name="직선 연결선 49"/>
              <p:cNvCxnSpPr/>
              <p:nvPr/>
            </p:nvCxnSpPr>
            <p:spPr>
              <a:xfrm flipV="1">
                <a:off x="415925" y="1882776"/>
                <a:ext cx="907415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직선 연결선 50"/>
              <p:cNvCxnSpPr/>
              <p:nvPr/>
            </p:nvCxnSpPr>
            <p:spPr>
              <a:xfrm flipV="1">
                <a:off x="415925" y="2240223"/>
                <a:ext cx="907415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직사각형 48"/>
            <p:cNvSpPr/>
            <p:nvPr/>
          </p:nvSpPr>
          <p:spPr bwMode="auto">
            <a:xfrm>
              <a:off x="1948184" y="1933603"/>
              <a:ext cx="5940140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algn="ctr"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결과적으로 만들어진 </a:t>
              </a:r>
              <a:r>
                <a:rPr lang="en-US" altLang="ko-KR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DCGAN </a:t>
              </a:r>
              <a:r>
                <a:rPr lang="ko-KR" altLang="en-US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생성기</a:t>
              </a:r>
              <a:r>
                <a:rPr lang="ko-KR" altLang="en-US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 모델</a:t>
              </a:r>
              <a:endParaRPr lang="en-US" altLang="ko-KR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40" name="직사각형 39"/>
          <p:cNvSpPr/>
          <p:nvPr/>
        </p:nvSpPr>
        <p:spPr bwMode="auto">
          <a:xfrm>
            <a:off x="429421" y="2067994"/>
            <a:ext cx="9034454" cy="4385194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752" y="2168340"/>
            <a:ext cx="4428829" cy="418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45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55618" y="944723"/>
            <a:ext cx="9087605" cy="1366537"/>
            <a:chOff x="442237" y="1321028"/>
            <a:chExt cx="9127532" cy="579493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42994" y="1412623"/>
              <a:ext cx="9126775" cy="487898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smtClean="0"/>
                <a:t>DCGAN </a:t>
              </a:r>
              <a:r>
                <a:rPr lang="ko-KR" altLang="en-US" sz="1600" b="1" dirty="0" err="1" smtClean="0"/>
                <a:t>판별기는</a:t>
              </a:r>
              <a:r>
                <a:rPr lang="ko-KR" altLang="en-US" sz="1600" dirty="0" smtClean="0"/>
                <a:t> </a:t>
              </a:r>
              <a:r>
                <a:rPr lang="ko-KR" altLang="en-US" sz="1600" dirty="0" err="1" smtClean="0"/>
                <a:t>맥스풀링</a:t>
              </a:r>
              <a:r>
                <a:rPr lang="ko-KR" altLang="en-US" sz="1600" dirty="0" smtClean="0"/>
                <a:t> 대신 </a:t>
              </a:r>
              <a:r>
                <a:rPr lang="ko-KR" altLang="en-US" sz="1600" dirty="0" err="1" smtClean="0"/>
                <a:t>그트라이드가</a:t>
              </a:r>
              <a:r>
                <a:rPr lang="ko-KR" altLang="en-US" sz="1600" dirty="0" smtClean="0"/>
                <a:t> </a:t>
              </a:r>
              <a:r>
                <a:rPr lang="en-US" altLang="ko-KR" sz="1600" dirty="0" smtClean="0"/>
                <a:t>2</a:t>
              </a:r>
              <a:r>
                <a:rPr lang="ko-KR" altLang="en-US" sz="1600" dirty="0" smtClean="0"/>
                <a:t>인 </a:t>
              </a:r>
              <a:r>
                <a:rPr lang="ko-KR" altLang="en-US" sz="1600" dirty="0" err="1" smtClean="0"/>
                <a:t>컨볼루션</a:t>
              </a:r>
              <a:r>
                <a:rPr lang="ko-KR" altLang="en-US" sz="1600" dirty="0" smtClean="0"/>
                <a:t> 계층을 사용한다</a:t>
              </a:r>
              <a:r>
                <a:rPr lang="en-US" altLang="ko-KR" sz="1600" dirty="0" smtClean="0"/>
                <a:t>.</a:t>
              </a:r>
            </a:p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err="1" smtClean="0"/>
                <a:t>과적합을</a:t>
              </a:r>
              <a:r>
                <a:rPr lang="ko-KR" altLang="en-US" sz="1600" dirty="0" smtClean="0"/>
                <a:t> 피하고자 드롭 아웃 계층을 추가하여 정확성을 높이고</a:t>
              </a:r>
              <a:r>
                <a:rPr lang="en-US" altLang="ko-KR" sz="1600" dirty="0" smtClean="0"/>
                <a:t>, </a:t>
              </a:r>
              <a:r>
                <a:rPr lang="ko-KR" altLang="en-US" sz="1600" dirty="0" smtClean="0"/>
                <a:t>수렴 속도를 </a:t>
              </a:r>
              <a:endParaRPr lang="en-US" altLang="ko-KR" sz="1600" dirty="0" smtClean="0"/>
            </a:p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smtClean="0"/>
                <a:t>빠르게 하고자 배치 정규화를 수행한다</a:t>
              </a:r>
              <a:r>
                <a:rPr lang="en-US" altLang="ko-KR" sz="1600" dirty="0" smtClean="0"/>
                <a:t>. </a:t>
              </a:r>
              <a:r>
                <a:rPr lang="ko-KR" altLang="en-US" sz="1600" dirty="0" smtClean="0"/>
                <a:t>활성화 계층은 리키 </a:t>
              </a:r>
              <a:r>
                <a:rPr lang="en-US" altLang="ko-KR" sz="1600" dirty="0" err="1" smtClean="0"/>
                <a:t>ReLU</a:t>
              </a:r>
              <a:r>
                <a:rPr lang="ko-KR" altLang="en-US" sz="1600" dirty="0" smtClean="0"/>
                <a:t>이다</a:t>
              </a:r>
              <a:r>
                <a:rPr lang="en-US" altLang="ko-KR" sz="1600" dirty="0" smtClean="0"/>
                <a:t>.</a:t>
              </a:r>
              <a:r>
                <a:rPr lang="ko-KR" altLang="en-US" sz="1600" dirty="0" smtClean="0"/>
                <a:t> </a:t>
              </a:r>
              <a:endPara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32031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/>
              <a:t>MNIST </a:t>
            </a:r>
            <a:r>
              <a:rPr lang="ko-KR" altLang="en-US" b="1" dirty="0" smtClean="0"/>
              <a:t>숫자를 위한 </a:t>
            </a:r>
            <a:r>
              <a:rPr lang="en-US" altLang="ko-KR" b="1" dirty="0" smtClean="0"/>
              <a:t>DCGAN</a:t>
            </a:r>
            <a:endParaRPr lang="ko-KR" altLang="en-US" b="1" dirty="0"/>
          </a:p>
        </p:txBody>
      </p:sp>
      <p:sp>
        <p:nvSpPr>
          <p:cNvPr id="57" name="직사각형 56"/>
          <p:cNvSpPr/>
          <p:nvPr/>
        </p:nvSpPr>
        <p:spPr bwMode="auto">
          <a:xfrm>
            <a:off x="442975" y="2132856"/>
            <a:ext cx="9034454" cy="4464496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052" y="2175986"/>
            <a:ext cx="3528392" cy="438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412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417651"/>
            <a:ext cx="53222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가짜 필기체 숫자를 학습한 </a:t>
            </a:r>
            <a:r>
              <a:rPr lang="en-US" altLang="ko-KR" dirty="0" smtClean="0"/>
              <a:t>GAN</a:t>
            </a:r>
            <a:r>
              <a:rPr lang="ko-KR" altLang="en-US" dirty="0" smtClean="0"/>
              <a:t>이 생성한 이미지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2060848"/>
            <a:ext cx="9034454" cy="4392340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12" y="2852937"/>
            <a:ext cx="8804651" cy="271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95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417651"/>
            <a:ext cx="75745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5,000</a:t>
            </a:r>
            <a:r>
              <a:rPr lang="ko-KR" altLang="en-US" dirty="0" smtClean="0"/>
              <a:t>회 </a:t>
            </a:r>
            <a:r>
              <a:rPr lang="ko-KR" altLang="en-US" dirty="0" err="1" smtClean="0"/>
              <a:t>에폭을</a:t>
            </a:r>
            <a:r>
              <a:rPr lang="ko-KR" altLang="en-US" dirty="0" smtClean="0"/>
              <a:t> 통해 학습하면 생성된 숫자의 품질이 몇 배로 향상 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2060848"/>
            <a:ext cx="9034454" cy="4392340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512" y="2780928"/>
            <a:ext cx="8831783" cy="298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542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417651"/>
            <a:ext cx="79896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DCGAN</a:t>
            </a:r>
            <a:r>
              <a:rPr lang="ko-KR" altLang="en-US" dirty="0" smtClean="0"/>
              <a:t>을 </a:t>
            </a:r>
            <a:r>
              <a:rPr lang="ko-KR" altLang="en-US" dirty="0" err="1" smtClean="0"/>
              <a:t>연얘인들</a:t>
            </a:r>
            <a:r>
              <a:rPr lang="ko-KR" altLang="en-US" dirty="0" smtClean="0"/>
              <a:t> 이미지 </a:t>
            </a:r>
            <a:r>
              <a:rPr lang="ko-KR" altLang="en-US" dirty="0" err="1" smtClean="0"/>
              <a:t>데이터셋에</a:t>
            </a:r>
            <a:r>
              <a:rPr lang="ko-KR" altLang="en-US" dirty="0" smtClean="0"/>
              <a:t> 적용한 흥미로운 결과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에폭</a:t>
            </a:r>
            <a:r>
              <a:rPr lang="ko-KR" altLang="en-US" dirty="0" smtClean="0"/>
              <a:t> </a:t>
            </a:r>
            <a:r>
              <a:rPr lang="en-US" altLang="ko-KR" dirty="0" smtClean="0"/>
              <a:t>0 &amp; 1)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2060848"/>
            <a:ext cx="9034454" cy="4392340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436" y="2199785"/>
            <a:ext cx="7380820" cy="4114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4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 bwMode="auto">
          <a:xfrm>
            <a:off x="0" y="0"/>
            <a:ext cx="9906000" cy="6858000"/>
          </a:xfrm>
          <a:prstGeom prst="rect">
            <a:avLst/>
          </a:prstGeom>
          <a:solidFill>
            <a:srgbClr val="34649D"/>
          </a:solidFill>
          <a:ln w="6350" cap="flat" cmpd="sng" algn="ctr">
            <a:noFill/>
            <a:prstDash val="solid"/>
          </a:ln>
          <a:effectLst/>
        </p:spPr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911917" y="2096872"/>
            <a:ext cx="1787626" cy="263353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pPr algn="r" eaLnBrk="0" latinLnBrk="0" hangingPunct="0">
              <a:spcAft>
                <a:spcPts val="400"/>
              </a:spcAft>
            </a:pPr>
            <a:r>
              <a:rPr lang="en-US" altLang="ko-KR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6</a:t>
            </a:r>
            <a:r>
              <a:rPr lang="ko-KR" altLang="en-US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장 </a:t>
            </a:r>
            <a:r>
              <a:rPr lang="ko-KR" altLang="en-US" sz="12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생성적</a:t>
            </a:r>
            <a:r>
              <a:rPr lang="ko-KR" altLang="en-US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 적대 신경망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871363" y="2925616"/>
            <a:ext cx="4555063" cy="3179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7925" tIns="38963" rIns="77925" bIns="38963">
            <a:spAutoFit/>
          </a:bodyPr>
          <a:lstStyle/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GAN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이란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?</a:t>
            </a:r>
            <a:endParaRPr kumimoji="0" lang="en-US" altLang="ko-KR" sz="19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40_TT" pitchFamily="18" charset="-127"/>
              <a:ea typeface="Yoon 윤고딕 540_TT" pitchFamily="18" charset="-127"/>
              <a:cs typeface="Yoon 윤고딕 530_TT" pitchFamily="34" charset="0"/>
            </a:endParaRP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심층 </a:t>
            </a:r>
            <a:r>
              <a:rPr kumimoji="0" lang="ko-KR" altLang="en-US" sz="1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컨볼루션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 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</a:t>
            </a:r>
            <a:endParaRPr kumimoji="0" lang="en-US" altLang="ko-KR" sz="19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34000"/>
                </a:schemeClr>
              </a:solidFill>
              <a:latin typeface="Yoon 윤고딕 530_TT" pitchFamily="18" charset="-127"/>
              <a:ea typeface="Yoon 윤고딕 530_TT" pitchFamily="18" charset="-127"/>
              <a:cs typeface="Yoon 윤고딕 530_TT" pitchFamily="34" charset="0"/>
            </a:endParaRP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몇 가지 흥미로운 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 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아키텍처</a:t>
            </a:r>
            <a:endParaRPr kumimoji="0" lang="en-US" altLang="ko-KR" sz="190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34000"/>
                </a:schemeClr>
              </a:solidFill>
              <a:latin typeface="Yoon 윤고딕 530_TT" pitchFamily="18" charset="-127"/>
              <a:ea typeface="Yoon 윤고딕 530_TT" pitchFamily="18" charset="-127"/>
              <a:cs typeface="Yoon 윤고딕 530_TT" pitchFamily="34" charset="0"/>
            </a:endParaRP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의 응용 사례</a:t>
            </a:r>
            <a:endParaRPr kumimoji="0" lang="en-US" altLang="ko-KR" sz="19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34000"/>
                </a:schemeClr>
              </a:solidFill>
              <a:latin typeface="Yoon 윤고딕 530_TT" pitchFamily="18" charset="-127"/>
              <a:ea typeface="Yoon 윤고딕 530_TT" pitchFamily="18" charset="-127"/>
              <a:cs typeface="Yoon 윤고딕 530_TT" pitchFamily="34" charset="0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 rot="16200000" flipV="1">
            <a:off x="-2039080" y="3429001"/>
            <a:ext cx="6858001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H="1" flipV="1">
            <a:off x="0" y="2470057"/>
            <a:ext cx="990600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466802" y="2058401"/>
            <a:ext cx="1634356" cy="340297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eaLnBrk="0" latinLnBrk="0" hangingPunct="0">
              <a:spcAft>
                <a:spcPts val="511"/>
              </a:spcAft>
            </a:pPr>
            <a:r>
              <a:rPr lang="en-US" altLang="ko-KR" sz="1700" spc="21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anose="02000500000000000000" pitchFamily="2" charset="-127"/>
                <a:ea typeface="Yoon 윤고딕 540_TT" panose="02000500000000000000" pitchFamily="2" charset="-127"/>
              </a:rPr>
              <a:t>CONTENTS</a:t>
            </a:r>
          </a:p>
        </p:txBody>
      </p:sp>
      <p:cxnSp>
        <p:nvCxnSpPr>
          <p:cNvPr id="27" name="직선 연결선 26"/>
          <p:cNvCxnSpPr/>
          <p:nvPr/>
        </p:nvCxnSpPr>
        <p:spPr>
          <a:xfrm>
            <a:off x="1938337" y="3476371"/>
            <a:ext cx="378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6" descr="C:\Users\Administrator\Desktop\픽토\noun_4218.png"/>
          <p:cNvPicPr>
            <a:picLocks noChangeAspect="1" noChangeArrowheads="1"/>
          </p:cNvPicPr>
          <p:nvPr/>
        </p:nvPicPr>
        <p:blipFill>
          <a:blip r:embed="rId3" cstate="print">
            <a:lum bright="100000"/>
          </a:blip>
          <a:srcRect/>
          <a:stretch>
            <a:fillRect/>
          </a:stretch>
        </p:blipFill>
        <p:spPr bwMode="auto">
          <a:xfrm>
            <a:off x="5136209" y="3030548"/>
            <a:ext cx="467626" cy="467626"/>
          </a:xfrm>
          <a:prstGeom prst="rect">
            <a:avLst/>
          </a:prstGeom>
          <a:noFill/>
        </p:spPr>
      </p:pic>
      <p:sp>
        <p:nvSpPr>
          <p:cNvPr id="16" name="직사각형 15"/>
          <p:cNvSpPr/>
          <p:nvPr/>
        </p:nvSpPr>
        <p:spPr bwMode="auto">
          <a:xfrm>
            <a:off x="1406317" y="939201"/>
            <a:ext cx="1694841" cy="1512659"/>
          </a:xfrm>
          <a:prstGeom prst="rect">
            <a:avLst/>
          </a:prstGeom>
          <a:noFill/>
          <a:ln w="31750" cap="sq" algn="ctr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none" lIns="84533" tIns="42267" rIns="84533" bIns="42267" anchor="ctr"/>
          <a:lstStyle/>
          <a:p>
            <a:pPr indent="-6765" algn="ctr" defTabSz="846895" eaLnBrk="0" fontAlgn="auto" latinLnBrk="0" hangingPunct="0">
              <a:lnSpc>
                <a:spcPts val="1277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90000"/>
              <a:defRPr/>
            </a:pPr>
            <a:endParaRPr lang="ko-KR" altLang="en-US" sz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404040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19" name="직사각형 18"/>
          <p:cNvSpPr/>
          <p:nvPr/>
        </p:nvSpPr>
        <p:spPr bwMode="auto">
          <a:xfrm>
            <a:off x="603098" y="2484002"/>
            <a:ext cx="772534" cy="774190"/>
          </a:xfrm>
          <a:prstGeom prst="rect">
            <a:avLst/>
          </a:prstGeom>
          <a:noFill/>
          <a:ln w="31750" cap="sq" algn="ctr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none" lIns="84533" tIns="42267" rIns="84533" bIns="42267" anchor="ctr"/>
          <a:lstStyle/>
          <a:p>
            <a:pPr indent="-6765" algn="ctr" defTabSz="846895" eaLnBrk="0" fontAlgn="auto" latinLnBrk="0" hangingPunct="0">
              <a:lnSpc>
                <a:spcPts val="1277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90000"/>
              <a:defRPr/>
            </a:pPr>
            <a:endParaRPr lang="ko-KR" altLang="en-US" sz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404040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115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417651"/>
            <a:ext cx="79896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DCGAN</a:t>
            </a:r>
            <a:r>
              <a:rPr lang="ko-KR" altLang="en-US" dirty="0" smtClean="0"/>
              <a:t>을 </a:t>
            </a:r>
            <a:r>
              <a:rPr lang="ko-KR" altLang="en-US" dirty="0" err="1" smtClean="0"/>
              <a:t>연얘인들</a:t>
            </a:r>
            <a:r>
              <a:rPr lang="ko-KR" altLang="en-US" dirty="0" smtClean="0"/>
              <a:t> 이미지 </a:t>
            </a:r>
            <a:r>
              <a:rPr lang="ko-KR" altLang="en-US" dirty="0" err="1" smtClean="0"/>
              <a:t>데이터셋에</a:t>
            </a:r>
            <a:r>
              <a:rPr lang="ko-KR" altLang="en-US" dirty="0" smtClean="0"/>
              <a:t> 적용한 흥미로운 결과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에폭</a:t>
            </a:r>
            <a:r>
              <a:rPr lang="ko-KR" altLang="en-US" dirty="0" smtClean="0"/>
              <a:t> </a:t>
            </a:r>
            <a:r>
              <a:rPr lang="en-US" altLang="ko-KR" dirty="0"/>
              <a:t>2</a:t>
            </a:r>
            <a:r>
              <a:rPr lang="en-US" altLang="ko-KR" dirty="0" smtClean="0"/>
              <a:t> &amp; 3)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2060848"/>
            <a:ext cx="9034454" cy="4392340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561" y="2246251"/>
            <a:ext cx="7270570" cy="4021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357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심층 </a:t>
            </a:r>
            <a:r>
              <a:rPr lang="ko-KR" altLang="en-US" sz="31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컨볼루션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(DCGAN)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417651"/>
            <a:ext cx="79896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DCGAN</a:t>
            </a:r>
            <a:r>
              <a:rPr lang="ko-KR" altLang="en-US" dirty="0" smtClean="0"/>
              <a:t>을 </a:t>
            </a:r>
            <a:r>
              <a:rPr lang="ko-KR" altLang="en-US" dirty="0" err="1" smtClean="0"/>
              <a:t>연얘인들</a:t>
            </a:r>
            <a:r>
              <a:rPr lang="ko-KR" altLang="en-US" dirty="0" smtClean="0"/>
              <a:t> 이미지 </a:t>
            </a:r>
            <a:r>
              <a:rPr lang="ko-KR" altLang="en-US" dirty="0" err="1" smtClean="0"/>
              <a:t>데이터셋에</a:t>
            </a:r>
            <a:r>
              <a:rPr lang="ko-KR" altLang="en-US" dirty="0" smtClean="0"/>
              <a:t> 적용한 흥미로운 결과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에폭</a:t>
            </a:r>
            <a:r>
              <a:rPr lang="ko-KR" altLang="en-US" dirty="0" smtClean="0"/>
              <a:t> </a:t>
            </a:r>
            <a:r>
              <a:rPr lang="en-US" altLang="ko-KR" dirty="0"/>
              <a:t>4</a:t>
            </a:r>
            <a:r>
              <a:rPr lang="en-US" altLang="ko-KR" dirty="0" smtClean="0"/>
              <a:t> &amp; 5)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2060848"/>
            <a:ext cx="9034454" cy="4392340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608" y="2213490"/>
            <a:ext cx="7092788" cy="4067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613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228725" y="401496"/>
            <a:ext cx="7448550" cy="964367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조직구성 </a:t>
            </a:r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내부용</a:t>
            </a:r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)</a:t>
            </a:r>
          </a:p>
          <a:p>
            <a:pPr algn="ctr"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총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5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개 담당 및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7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개 팀으로 구성</a:t>
            </a:r>
          </a:p>
        </p:txBody>
      </p:sp>
      <p:sp>
        <p:nvSpPr>
          <p:cNvPr id="16" name="직사각형 15"/>
          <p:cNvSpPr/>
          <p:nvPr/>
        </p:nvSpPr>
        <p:spPr bwMode="auto">
          <a:xfrm>
            <a:off x="0" y="0"/>
            <a:ext cx="9906000" cy="6858000"/>
          </a:xfrm>
          <a:prstGeom prst="rect">
            <a:avLst/>
          </a:prstGeom>
          <a:solidFill>
            <a:srgbClr val="34649D"/>
          </a:solidFill>
          <a:ln w="6350" cap="flat" cmpd="sng" algn="ctr">
            <a:noFill/>
            <a:prstDash val="solid"/>
          </a:ln>
          <a:effectLst/>
        </p:spPr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871363" y="2925616"/>
            <a:ext cx="4555063" cy="3179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7925" tIns="38963" rIns="77925" bIns="38963">
            <a:spAutoFit/>
          </a:bodyPr>
          <a:lstStyle/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이란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?</a:t>
            </a: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심층 </a:t>
            </a:r>
            <a:r>
              <a:rPr kumimoji="0" lang="ko-KR" altLang="en-US" sz="1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컨볼루션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 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</a:t>
            </a:r>
            <a:endParaRPr kumimoji="0" lang="en-US" altLang="ko-KR" sz="19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34000"/>
                </a:schemeClr>
              </a:solidFill>
              <a:latin typeface="Yoon 윤고딕 530_TT" pitchFamily="18" charset="-127"/>
              <a:ea typeface="Yoon 윤고딕 530_TT" pitchFamily="18" charset="-127"/>
              <a:cs typeface="Yoon 윤고딕 530_TT" pitchFamily="34" charset="0"/>
            </a:endParaRP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몇 가지 흥미로운 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GAN </a:t>
            </a:r>
            <a:r>
              <a:rPr kumimoji="0" lang="ko-KR" altLang="en-US" sz="1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아키텍져</a:t>
            </a:r>
            <a:endParaRPr kumimoji="0" lang="en-US" altLang="ko-KR" sz="190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40_TT" pitchFamily="18" charset="-127"/>
              <a:ea typeface="Yoon 윤고딕 540_TT" pitchFamily="18" charset="-127"/>
              <a:cs typeface="Yoon 윤고딕 530_TT" pitchFamily="34" charset="0"/>
            </a:endParaRP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en-US" altLang="ko-KR" sz="19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</a:t>
            </a:r>
            <a:r>
              <a:rPr kumimoji="0" lang="ko-KR" altLang="en-US" sz="19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의 응용 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사례</a:t>
            </a:r>
            <a:endParaRPr kumimoji="0" lang="en-US" altLang="ko-KR" sz="19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34000"/>
                </a:schemeClr>
              </a:solidFill>
              <a:latin typeface="Yoon 윤고딕 530_TT" pitchFamily="18" charset="-127"/>
              <a:ea typeface="Yoon 윤고딕 530_TT" pitchFamily="18" charset="-127"/>
              <a:cs typeface="Yoon 윤고딕 530_TT" pitchFamily="34" charset="0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 rot="16200000" flipV="1">
            <a:off x="-2039080" y="3429001"/>
            <a:ext cx="6858001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0" y="2470057"/>
            <a:ext cx="990600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 bwMode="auto">
          <a:xfrm>
            <a:off x="1406317" y="939201"/>
            <a:ext cx="1694841" cy="1512659"/>
          </a:xfrm>
          <a:prstGeom prst="rect">
            <a:avLst/>
          </a:prstGeom>
          <a:noFill/>
          <a:ln w="31750" cap="sq" algn="ctr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none" lIns="84533" tIns="42267" rIns="84533" bIns="42267" anchor="ctr"/>
          <a:lstStyle/>
          <a:p>
            <a:pPr indent="-6765" algn="ctr" defTabSz="846895" eaLnBrk="0" fontAlgn="auto" latinLnBrk="0" hangingPunct="0">
              <a:lnSpc>
                <a:spcPts val="1277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90000"/>
              <a:defRPr/>
            </a:pPr>
            <a:endParaRPr lang="ko-KR" altLang="en-US" sz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404040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23" name="직사각형 22"/>
          <p:cNvSpPr/>
          <p:nvPr/>
        </p:nvSpPr>
        <p:spPr bwMode="auto">
          <a:xfrm>
            <a:off x="603098" y="2484002"/>
            <a:ext cx="772534" cy="774190"/>
          </a:xfrm>
          <a:prstGeom prst="rect">
            <a:avLst/>
          </a:prstGeom>
          <a:noFill/>
          <a:ln w="31750" cap="sq" algn="ctr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none" lIns="84533" tIns="42267" rIns="84533" bIns="42267" anchor="ctr"/>
          <a:lstStyle/>
          <a:p>
            <a:pPr indent="-6765" algn="ctr" defTabSz="846895" eaLnBrk="0" fontAlgn="auto" latinLnBrk="0" hangingPunct="0">
              <a:lnSpc>
                <a:spcPts val="1277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90000"/>
              <a:defRPr/>
            </a:pPr>
            <a:endParaRPr lang="ko-KR" altLang="en-US" sz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404040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1938337" y="5254371"/>
            <a:ext cx="4488089" cy="396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C:\Users\Administrator\Desktop\asd4f5a4sd56f.png"/>
          <p:cNvPicPr>
            <a:picLocks noChangeAspect="1" noChangeArrowheads="1"/>
          </p:cNvPicPr>
          <p:nvPr/>
        </p:nvPicPr>
        <p:blipFill>
          <a:blip r:embed="rId2" cstate="print">
            <a:lum bright="100000"/>
          </a:blip>
          <a:srcRect/>
          <a:stretch>
            <a:fillRect/>
          </a:stretch>
        </p:blipFill>
        <p:spPr bwMode="auto">
          <a:xfrm>
            <a:off x="5943312" y="4754256"/>
            <a:ext cx="377840" cy="504081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7911917" y="2096872"/>
            <a:ext cx="1787626" cy="263353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pPr algn="r" eaLnBrk="0" latinLnBrk="0" hangingPunct="0">
              <a:spcAft>
                <a:spcPts val="400"/>
              </a:spcAft>
            </a:pPr>
            <a:r>
              <a:rPr lang="en-US" altLang="ko-KR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6</a:t>
            </a:r>
            <a:r>
              <a:rPr lang="ko-KR" altLang="en-US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장 </a:t>
            </a:r>
            <a:r>
              <a:rPr lang="ko-KR" altLang="en-US" sz="12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생성적</a:t>
            </a:r>
            <a:r>
              <a:rPr lang="ko-KR" altLang="en-US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 적대 신경망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66802" y="2058401"/>
            <a:ext cx="1634356" cy="340297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eaLnBrk="0" latinLnBrk="0" hangingPunct="0">
              <a:spcAft>
                <a:spcPts val="511"/>
              </a:spcAft>
            </a:pPr>
            <a:r>
              <a:rPr lang="en-US" altLang="ko-KR" sz="1700" spc="21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anose="02000500000000000000" pitchFamily="2" charset="-127"/>
                <a:ea typeface="Yoon 윤고딕 540_TT" panose="02000500000000000000" pitchFamily="2" charset="-127"/>
              </a:rPr>
              <a:t>CONTENTS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17230" y="944723"/>
            <a:ext cx="9086851" cy="1091302"/>
            <a:chOff x="403680" y="1321028"/>
            <a:chExt cx="9126775" cy="653521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03680" y="1718756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endParaRPr lang="en-US" altLang="ko-KR" sz="1600" dirty="0" smtClean="0"/>
            </a:p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smtClean="0"/>
                <a:t>저해상도 이미지에서 사실적인 고해상도 이미지를 생성하도록 훈련한다</a:t>
              </a:r>
              <a:r>
                <a:rPr lang="en-US" altLang="ko-KR" sz="1600" dirty="0" smtClean="0"/>
                <a:t>.</a:t>
              </a:r>
            </a:p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SRGAN 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아키텍처는 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3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개의 신경망으로 이뤄져 있다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.</a:t>
              </a: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몇 가지 흥미로운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아키텍처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68339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SRGAN 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(Super Resolution GAN) 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: </a:t>
            </a:r>
            <a:r>
              <a:rPr lang="ko-KR" altLang="en-US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초해상도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ko-KR" altLang="en-US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생성적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ko-KR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적대 신경망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415924" y="4168589"/>
            <a:ext cx="9219355" cy="2487220"/>
            <a:chOff x="415924" y="4721281"/>
            <a:chExt cx="8466875" cy="997201"/>
          </a:xfrm>
        </p:grpSpPr>
        <p:sp>
          <p:nvSpPr>
            <p:cNvPr id="27" name="직사각형 26"/>
            <p:cNvSpPr/>
            <p:nvPr/>
          </p:nvSpPr>
          <p:spPr bwMode="auto">
            <a:xfrm>
              <a:off x="1600200" y="4723120"/>
              <a:ext cx="7149247" cy="995362"/>
            </a:xfrm>
            <a:prstGeom prst="rect">
              <a:avLst/>
            </a:prstGeom>
            <a:solidFill>
              <a:srgbClr val="C4D2E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algn="ctr" defTabSz="1043093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  <a:defRPr/>
              </a:pPr>
              <a:endParaRPr kumimoji="0" lang="ko-KR" altLang="en-US" kern="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prstClr val="black"/>
                </a:solidFill>
                <a:latin typeface="Yoon 윤고딕 530_TT"/>
                <a:ea typeface="Yoon 윤고딕 530_TT"/>
              </a:endParaRPr>
            </a:p>
          </p:txBody>
        </p:sp>
        <p:sp>
          <p:nvSpPr>
            <p:cNvPr id="28" name="모서리가 둥근 직사각형 27"/>
            <p:cNvSpPr/>
            <p:nvPr/>
          </p:nvSpPr>
          <p:spPr bwMode="auto">
            <a:xfrm>
              <a:off x="1791828" y="5267246"/>
              <a:ext cx="7090971" cy="380320"/>
            </a:xfrm>
            <a:prstGeom prst="roundRect">
              <a:avLst>
                <a:gd name="adj" fmla="val 0"/>
              </a:avLst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square" lIns="90000" tIns="46800" rIns="90000" bIns="46800" anchor="ctr">
              <a:spAutoFit/>
            </a:bodyPr>
            <a:lstStyle/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우변의 첫 항은 사전 훈련된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VGG 19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가 생성한 특징 </a:t>
              </a:r>
              <a:r>
                <a:rPr lang="ko-KR" altLang="en-US" sz="12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맵을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사용해 얻은 콘텐츠 손실</a:t>
              </a:r>
              <a:r>
                <a:rPr lang="en-US" altLang="ko-KR" sz="12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,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이는 수학적으로 </a:t>
              </a:r>
              <a:endParaRPr lang="en-US" altLang="ko-KR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defTabSz="873125" eaLnBrk="0" latinLnBrk="0" hangingPunct="0">
                <a:spcAft>
                  <a:spcPts val="300"/>
                </a:spcAft>
                <a:buSzPct val="80000"/>
                <a:defRPr/>
              </a:pP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  재구성된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이미지의 특징 맵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(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즉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, </a:t>
              </a:r>
              <a:r>
                <a:rPr lang="ko-KR" altLang="en-US" sz="12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생성기가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만든 것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)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과 원래의 고해상도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참조 이미지 사이의 유클리드거리다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</a:p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우변의 두 번째 항은 적대적 손실이다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이 항은 </a:t>
              </a:r>
              <a:r>
                <a:rPr lang="ko-KR" altLang="en-US" sz="12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생성기가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만든 이미지가 </a:t>
              </a:r>
              <a:r>
                <a:rPr lang="ko-KR" altLang="en-US" sz="12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판별기를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속일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수 있게 하고자 </a:t>
              </a:r>
              <a:endParaRPr lang="en-US" altLang="ko-KR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defTabSz="873125" eaLnBrk="0" latinLnBrk="0" hangingPunct="0">
                <a:spcAft>
                  <a:spcPts val="300"/>
                </a:spcAft>
                <a:buSzPct val="80000"/>
                <a:defRPr/>
              </a:pPr>
              <a:r>
                <a:rPr lang="en-US" altLang="ko-KR" sz="12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설계된 표준 생성 손실 항이다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  <a:endPara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415924" y="4721281"/>
              <a:ext cx="1050925" cy="997200"/>
              <a:chOff x="415865" y="1873575"/>
              <a:chExt cx="720000" cy="684001"/>
            </a:xfrm>
          </p:grpSpPr>
          <p:cxnSp>
            <p:nvCxnSpPr>
              <p:cNvPr id="30" name="직선 연결선 29"/>
              <p:cNvCxnSpPr/>
              <p:nvPr/>
            </p:nvCxnSpPr>
            <p:spPr>
              <a:xfrm flipV="1">
                <a:off x="415865" y="1873575"/>
                <a:ext cx="72000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>
              <a:xfrm flipV="1">
                <a:off x="415865" y="2557576"/>
                <a:ext cx="72000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직사각형 31"/>
              <p:cNvSpPr/>
              <p:nvPr/>
            </p:nvSpPr>
            <p:spPr bwMode="auto">
              <a:xfrm>
                <a:off x="422561" y="2087679"/>
                <a:ext cx="706608" cy="255793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/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algn="ctr"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함수 설명</a:t>
                </a:r>
                <a:endParaRPr lang="en-US" altLang="ko-KR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33" name="직사각형 32"/>
          <p:cNvSpPr/>
          <p:nvPr/>
        </p:nvSpPr>
        <p:spPr bwMode="auto">
          <a:xfrm>
            <a:off x="451470" y="3655468"/>
            <a:ext cx="9086851" cy="427144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algn="ctr"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en-US" altLang="ko-KR" sz="16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SRGAN</a:t>
            </a:r>
            <a:r>
              <a:rPr lang="ko-KR" altLang="en-US" sz="16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은 지각 </a:t>
            </a:r>
            <a:r>
              <a:rPr lang="en-US" altLang="ko-KR" sz="16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Perceptual </a:t>
            </a:r>
            <a:r>
              <a:rPr lang="ko-KR" altLang="en-US" sz="16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손실 함수를 사용한다</a:t>
            </a:r>
            <a:r>
              <a:rPr lang="en-US" altLang="ko-KR" sz="16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.</a:t>
            </a:r>
            <a:endParaRPr lang="ko-KR" altLang="en-US" sz="16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  <a:cs typeface="+mn-cs"/>
            </a:endParaRPr>
          </a:p>
        </p:txBody>
      </p:sp>
      <p:sp>
        <p:nvSpPr>
          <p:cNvPr id="34" name="모서리가 둥근 직사각형 33"/>
          <p:cNvSpPr/>
          <p:nvPr/>
        </p:nvSpPr>
        <p:spPr bwMode="auto">
          <a:xfrm>
            <a:off x="435741" y="2451410"/>
            <a:ext cx="9074210" cy="1088223"/>
          </a:xfrm>
          <a:prstGeom prst="roundRect">
            <a:avLst>
              <a:gd name="adj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35" name="직사각형 34"/>
          <p:cNvSpPr/>
          <p:nvPr/>
        </p:nvSpPr>
        <p:spPr bwMode="auto">
          <a:xfrm>
            <a:off x="988086" y="2419768"/>
            <a:ext cx="8305157" cy="1057845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/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marL="342900" indent="-342900"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AutoNum type="arabicPeriod"/>
              <a:defRPr/>
            </a:pPr>
            <a:r>
              <a:rPr lang="ko-KR" altLang="en-US" sz="16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고심층</a:t>
            </a:r>
            <a:r>
              <a:rPr lang="ko-KR" altLang="en-US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 </a:t>
            </a:r>
            <a:r>
              <a:rPr lang="ko-KR" altLang="en-US" sz="16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생성기</a:t>
            </a:r>
            <a:r>
              <a:rPr lang="ko-KR" altLang="en-US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 신경망 </a:t>
            </a:r>
            <a:r>
              <a:rPr lang="en-US" altLang="ko-KR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(</a:t>
            </a:r>
            <a:r>
              <a:rPr lang="ko-KR" altLang="en-US" sz="16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레지듀얼</a:t>
            </a:r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 </a:t>
            </a:r>
            <a:r>
              <a:rPr lang="en-US" altLang="ko-KR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Residual </a:t>
            </a:r>
            <a:r>
              <a:rPr lang="ko-KR" altLang="en-US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모듈을 사용</a:t>
            </a:r>
            <a:r>
              <a:rPr lang="en-US" altLang="ko-KR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)</a:t>
            </a:r>
          </a:p>
          <a:p>
            <a:pPr marL="342900" indent="-342900"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AutoNum type="arabicPeriod"/>
              <a:defRPr/>
            </a:pPr>
            <a:r>
              <a:rPr lang="ko-KR" altLang="en-US" sz="16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판별기</a:t>
            </a:r>
            <a:r>
              <a:rPr lang="ko-KR" altLang="en-US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 신경망</a:t>
            </a:r>
            <a:endParaRPr lang="en-US" altLang="ko-KR" sz="160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</a:endParaRPr>
          </a:p>
          <a:p>
            <a:pPr marL="342900" indent="-342900"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AutoNum type="arabicPeriod"/>
              <a:defRPr/>
            </a:pPr>
            <a:r>
              <a:rPr lang="ko-KR" altLang="en-US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사전 훈련된 </a:t>
            </a:r>
            <a:r>
              <a:rPr lang="en-US" altLang="ko-KR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VGG-16 </a:t>
            </a:r>
            <a:r>
              <a:rPr lang="ko-KR" altLang="en-US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rPr>
              <a:t>신경망</a:t>
            </a:r>
            <a:endParaRPr lang="ko-KR" altLang="en-US" sz="1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378" y="4318056"/>
            <a:ext cx="3956162" cy="1035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113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455618" y="1417651"/>
            <a:ext cx="90845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/>
              <a:t>SRGAN</a:t>
            </a:r>
            <a:r>
              <a:rPr lang="ko-KR" altLang="en-US" dirty="0" smtClean="0"/>
              <a:t>이</a:t>
            </a:r>
            <a:r>
              <a:rPr lang="en-US" altLang="ko-KR" dirty="0"/>
              <a:t> </a:t>
            </a:r>
            <a:r>
              <a:rPr lang="ko-KR" altLang="en-US" dirty="0" smtClean="0"/>
              <a:t>생성한 이미지가 원래의 고해상도 이미지에 훨씬 더 가깝다는 걸 알 수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2060848"/>
            <a:ext cx="9034454" cy="4392340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몇 가지 흥미로운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아키텍처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368" y="2143687"/>
            <a:ext cx="8604956" cy="422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66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17230" y="944723"/>
            <a:ext cx="9086851" cy="1091302"/>
            <a:chOff x="403680" y="1321028"/>
            <a:chExt cx="9126775" cy="653521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03680" y="1718756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endParaRPr lang="en-US" altLang="ko-KR" sz="1600" dirty="0" smtClean="0"/>
            </a:p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CycleGAN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은 이미지 변환을 수행한다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. 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즉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, 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훈련 예가 없는 어떤 영역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(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예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: 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풍경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)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의 이미지를 다른 영역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(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예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: 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동일한 장면의 반 고흐 그림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)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으로 변환 한다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.</a:t>
              </a:r>
            </a:p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훈련 쌍이 없어도 이미지 변환을 수행할 수 있는 기능은 가히 독보적이다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.</a:t>
              </a: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몇 가지 흥미로운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아키텍처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84764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CycleGAN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(Cycle Generative 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Adversarial Networks)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: 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순환 </a:t>
            </a:r>
            <a:r>
              <a:rPr lang="ko-KR" altLang="en-US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생성적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ko-KR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적대 신경망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415924" y="4905163"/>
            <a:ext cx="9218655" cy="1750645"/>
            <a:chOff x="415924" y="4721281"/>
            <a:chExt cx="8466232" cy="997201"/>
          </a:xfrm>
        </p:grpSpPr>
        <p:sp>
          <p:nvSpPr>
            <p:cNvPr id="27" name="직사각형 26"/>
            <p:cNvSpPr/>
            <p:nvPr/>
          </p:nvSpPr>
          <p:spPr bwMode="auto">
            <a:xfrm>
              <a:off x="1600200" y="4723120"/>
              <a:ext cx="7149247" cy="995362"/>
            </a:xfrm>
            <a:prstGeom prst="rect">
              <a:avLst/>
            </a:prstGeom>
            <a:solidFill>
              <a:srgbClr val="C4D2E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algn="ctr" defTabSz="1043093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  <a:defRPr/>
              </a:pPr>
              <a:endParaRPr kumimoji="0" lang="ko-KR" altLang="en-US" kern="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prstClr val="black"/>
                </a:solidFill>
                <a:latin typeface="Yoon 윤고딕 530_TT"/>
                <a:ea typeface="Yoon 윤고딕 530_TT"/>
              </a:endParaRPr>
            </a:p>
          </p:txBody>
        </p:sp>
        <p:sp>
          <p:nvSpPr>
            <p:cNvPr id="28" name="모서리가 둥근 직사각형 27"/>
            <p:cNvSpPr/>
            <p:nvPr/>
          </p:nvSpPr>
          <p:spPr bwMode="auto">
            <a:xfrm>
              <a:off x="1791185" y="4860016"/>
              <a:ext cx="7090971" cy="680590"/>
            </a:xfrm>
            <a:prstGeom prst="roundRect">
              <a:avLst>
                <a:gd name="adj" fmla="val 0"/>
              </a:avLst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square" lIns="90000" tIns="46800" rIns="90000" bIns="46800" anchor="ctr">
              <a:spAutoFit/>
            </a:bodyPr>
            <a:lstStyle/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X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가 입력이라 하면 첫 번째 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GAN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의 </a:t>
              </a:r>
              <a:r>
                <a:rPr lang="ko-KR" altLang="en-US" sz="16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생성기는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매핑 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G: X 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→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Y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를 수행한다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 </a:t>
              </a:r>
            </a:p>
            <a:p>
              <a:pPr defTabSz="873125" eaLnBrk="0" latinLnBrk="0" hangingPunct="0">
                <a:spcAft>
                  <a:spcPts val="300"/>
                </a:spcAft>
                <a:buSzPct val="80000"/>
                <a:defRPr/>
              </a:pPr>
              <a:r>
                <a:rPr lang="en-US" altLang="ko-KR" sz="16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따라서 출력은 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Y=G(X)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가 된다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</a:p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두 번째 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GAN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의 </a:t>
              </a:r>
              <a:r>
                <a:rPr lang="ko-KR" altLang="en-US" sz="16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생성기는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6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역매핑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F: Y</a:t>
              </a:r>
              <a:r>
                <a:rPr lang="ko-KR" altLang="en-US" sz="16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→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X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를 수행해 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X = F(Y)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가 된다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</a:p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각 </a:t>
              </a:r>
              <a:r>
                <a:rPr lang="ko-KR" altLang="en-US" sz="16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판결기는</a:t>
              </a:r>
              <a:r>
                <a:rPr lang="ko-KR" altLang="en-US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실제 이미지와 합성 이미지를 구별하도록 훈련 된다</a:t>
              </a:r>
              <a:r>
                <a:rPr lang="en-US" altLang="ko-KR" sz="16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  <a:endParaRPr lang="ko-KR" altLang="en-US" sz="16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415924" y="4721281"/>
              <a:ext cx="1050925" cy="997200"/>
              <a:chOff x="415865" y="1873575"/>
              <a:chExt cx="720000" cy="684001"/>
            </a:xfrm>
          </p:grpSpPr>
          <p:cxnSp>
            <p:nvCxnSpPr>
              <p:cNvPr id="30" name="직선 연결선 29"/>
              <p:cNvCxnSpPr/>
              <p:nvPr/>
            </p:nvCxnSpPr>
            <p:spPr>
              <a:xfrm flipV="1">
                <a:off x="415865" y="1873575"/>
                <a:ext cx="72000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>
              <a:xfrm flipV="1">
                <a:off x="415865" y="2557576"/>
                <a:ext cx="72000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직사각형 31"/>
              <p:cNvSpPr/>
              <p:nvPr/>
            </p:nvSpPr>
            <p:spPr bwMode="auto">
              <a:xfrm>
                <a:off x="422561" y="2087679"/>
                <a:ext cx="706608" cy="255793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/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algn="ctr"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함수 설명</a:t>
                </a:r>
                <a:endParaRPr lang="en-US" altLang="ko-KR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34" name="모서리가 둥근 직사각형 33"/>
          <p:cNvSpPr/>
          <p:nvPr/>
        </p:nvSpPr>
        <p:spPr bwMode="auto">
          <a:xfrm>
            <a:off x="435741" y="2451410"/>
            <a:ext cx="9074210" cy="2309738"/>
          </a:xfrm>
          <a:prstGeom prst="roundRect">
            <a:avLst>
              <a:gd name="adj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544" y="2475148"/>
            <a:ext cx="6676222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92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455618" y="876780"/>
            <a:ext cx="43989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err="1" smtClean="0"/>
              <a:t>CycleGAN</a:t>
            </a:r>
            <a:r>
              <a:rPr lang="ko-KR" altLang="en-US" dirty="0" smtClean="0"/>
              <a:t>이 성공적으로 변환한 이미지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1322183"/>
            <a:ext cx="9034454" cy="5131005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몇 가지 흥미로운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아키텍처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7748" y="1394024"/>
            <a:ext cx="4830196" cy="498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94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11886" y="957826"/>
            <a:ext cx="93219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 smtClean="0"/>
              <a:t>계절의 변환 </a:t>
            </a:r>
            <a:r>
              <a:rPr lang="en-US" altLang="ko-KR" b="1" dirty="0" smtClean="0"/>
              <a:t>(</a:t>
            </a:r>
            <a:r>
              <a:rPr lang="ko-KR" altLang="en-US" b="1" dirty="0" smtClean="0"/>
              <a:t>여름</a:t>
            </a:r>
            <a:r>
              <a:rPr lang="ko-KR" altLang="en-US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 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→겨울</a:t>
            </a: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), 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사진 → 그림</a:t>
            </a: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, 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그림 → 사진</a:t>
            </a: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, 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말 → 얼룩말</a:t>
            </a:r>
            <a:r>
              <a:rPr lang="en-US" altLang="ko-KR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, </a:t>
            </a:r>
            <a:r>
              <a:rPr lang="ko-KR" altLang="en-US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얼룩말 → 말 이미지</a:t>
            </a:r>
            <a:endParaRPr lang="ko-KR" altLang="en-US" b="1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1664804"/>
            <a:ext cx="9034454" cy="4788384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몇 가지 흥미로운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아키텍처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838" y="1970764"/>
            <a:ext cx="8870015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2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44488" y="868532"/>
            <a:ext cx="45207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 smtClean="0"/>
              <a:t>텐서플로</a:t>
            </a:r>
            <a:r>
              <a:rPr lang="ko-KR" altLang="en-US" dirty="0" smtClean="0"/>
              <a:t> </a:t>
            </a:r>
            <a:r>
              <a:rPr lang="en-US" altLang="ko-KR" dirty="0" smtClean="0"/>
              <a:t>2.0</a:t>
            </a:r>
            <a:r>
              <a:rPr lang="ko-KR" altLang="en-US" dirty="0" smtClean="0"/>
              <a:t>으로 </a:t>
            </a:r>
            <a:r>
              <a:rPr lang="en-US" altLang="ko-KR" dirty="0" err="1" smtClean="0"/>
              <a:t>CycleGAN</a:t>
            </a:r>
            <a:r>
              <a:rPr lang="ko-KR" altLang="en-US" dirty="0" smtClean="0"/>
              <a:t> 이미지 구현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1592796"/>
            <a:ext cx="9034454" cy="4860392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몇 가지 흥미로운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아키텍처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510" y="1736738"/>
            <a:ext cx="8488672" cy="4572508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 bwMode="auto">
          <a:xfrm>
            <a:off x="439032" y="1183168"/>
            <a:ext cx="9086851" cy="427144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한 영역의 이미지에서 다른 영역으로 변환할 한 쌍의 </a:t>
            </a:r>
            <a:r>
              <a:rPr lang="ko-KR" altLang="en-US" sz="1400" b="1" u="sng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특수 </a:t>
            </a:r>
            <a:r>
              <a:rPr lang="ko-KR" altLang="en-US" sz="1400" b="1" u="sng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데이터셋</a:t>
            </a:r>
            <a:r>
              <a:rPr lang="en-US" altLang="ko-KR" sz="1400" b="1" u="sng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(Dataset API)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을 통해 이미지를 변환 할 수 있다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.</a:t>
            </a:r>
            <a:endParaRPr lang="ko-KR" altLang="en-US" sz="14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8327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344488" y="868532"/>
            <a:ext cx="45207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 smtClean="0"/>
              <a:t>텐서플로</a:t>
            </a:r>
            <a:r>
              <a:rPr lang="ko-KR" altLang="en-US" dirty="0" smtClean="0"/>
              <a:t> </a:t>
            </a:r>
            <a:r>
              <a:rPr lang="en-US" altLang="ko-KR" dirty="0" smtClean="0"/>
              <a:t>2.0</a:t>
            </a:r>
            <a:r>
              <a:rPr lang="ko-KR" altLang="en-US" dirty="0" smtClean="0"/>
              <a:t>으로 </a:t>
            </a:r>
            <a:r>
              <a:rPr lang="en-US" altLang="ko-KR" dirty="0" err="1" smtClean="0"/>
              <a:t>CycleGAN</a:t>
            </a:r>
            <a:r>
              <a:rPr lang="ko-KR" altLang="en-US" dirty="0" smtClean="0"/>
              <a:t> 이미지 구현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1592796"/>
            <a:ext cx="9034454" cy="4860392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몇 가지 흥미로운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아키텍처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452500" y="1197140"/>
            <a:ext cx="9086851" cy="427144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ko-KR" altLang="en-US" sz="1400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생성기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A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는 여름 사진 입력을 겨울로 변환하고 </a:t>
            </a:r>
            <a:r>
              <a:rPr lang="ko-KR" altLang="en-US" sz="1400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생성기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B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는 겨울 사진 입력을 여름으로 변환 하였다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.</a:t>
            </a:r>
            <a:endParaRPr lang="ko-KR" altLang="en-US" sz="14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  <a:cs typeface="+mn-cs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60" y="1795798"/>
            <a:ext cx="8863412" cy="451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425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17230" y="944723"/>
            <a:ext cx="9086851" cy="5508465"/>
            <a:chOff x="410015" y="944723"/>
            <a:chExt cx="4405314" cy="5508465"/>
          </a:xfrm>
        </p:grpSpPr>
        <p:sp>
          <p:nvSpPr>
            <p:cNvPr id="2" name="직사각형 1"/>
            <p:cNvSpPr/>
            <p:nvPr/>
          </p:nvSpPr>
          <p:spPr bwMode="auto">
            <a:xfrm>
              <a:off x="415925" y="2476500"/>
              <a:ext cx="4379912" cy="3976688"/>
            </a:xfrm>
            <a:prstGeom prst="rect">
              <a:avLst/>
            </a:prstGeom>
            <a:solidFill>
              <a:schemeClr val="bg1">
                <a:lumMod val="85000"/>
                <a:alpha val="6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contourClr>
                  <a:srgbClr val="E6EED6"/>
                </a:contourClr>
              </a:sp3d>
            </a:bodyPr>
            <a:lstStyle/>
            <a:p>
              <a:pPr marL="0" algn="ctr" defTabSz="762000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</a:pPr>
              <a:endParaRPr kumimoji="0" lang="ko-KR" altLang="en-US" sz="1200" kern="0" dirty="0">
                <a:ln w="1143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34" charset="0"/>
                <a:ea typeface="Yoon 윤고딕 530_TT" pitchFamily="50" charset="-127"/>
                <a:cs typeface="Yoon 윤고딕 530_TT" pitchFamily="34" charset="0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10015" y="944723"/>
              <a:ext cx="4405314" cy="1534946"/>
              <a:chOff x="403680" y="1321028"/>
              <a:chExt cx="9126775" cy="919195"/>
            </a:xfrm>
          </p:grpSpPr>
          <p:grpSp>
            <p:nvGrpSpPr>
              <p:cNvPr id="4" name="그룹 9"/>
              <p:cNvGrpSpPr/>
              <p:nvPr/>
            </p:nvGrpSpPr>
            <p:grpSpPr>
              <a:xfrm>
                <a:off x="415925" y="1321028"/>
                <a:ext cx="9100462" cy="919195"/>
                <a:chOff x="415925" y="1321028"/>
                <a:chExt cx="9100462" cy="919195"/>
              </a:xfrm>
            </p:grpSpPr>
            <p:cxnSp>
              <p:nvCxnSpPr>
                <p:cNvPr id="6" name="직선 연결선 5"/>
                <p:cNvCxnSpPr/>
                <p:nvPr/>
              </p:nvCxnSpPr>
              <p:spPr>
                <a:xfrm flipV="1">
                  <a:off x="442237" y="1321028"/>
                  <a:ext cx="9074150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직선 연결선 6"/>
                <p:cNvCxnSpPr/>
                <p:nvPr/>
              </p:nvCxnSpPr>
              <p:spPr>
                <a:xfrm flipV="1">
                  <a:off x="415925" y="2240223"/>
                  <a:ext cx="907415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" name="직사각형 4"/>
              <p:cNvSpPr/>
              <p:nvPr/>
            </p:nvSpPr>
            <p:spPr bwMode="auto">
              <a:xfrm>
                <a:off x="403680" y="1718756"/>
                <a:ext cx="9126775" cy="255793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en-US" altLang="ko-KR" sz="1600" dirty="0"/>
                  <a:t>GAN</a:t>
                </a:r>
                <a:r>
                  <a:rPr lang="ko-KR" altLang="en-US" sz="1600" dirty="0"/>
                  <a:t>은 </a:t>
                </a:r>
                <a:r>
                  <a:rPr lang="en-US" altLang="ko-KR" sz="1600" dirty="0"/>
                  <a:t>'</a:t>
                </a:r>
                <a:r>
                  <a:rPr lang="ko-KR" altLang="en-US" sz="1600" dirty="0" err="1"/>
                  <a:t>생성적</a:t>
                </a:r>
                <a:r>
                  <a:rPr lang="ko-KR" altLang="en-US" sz="1600" dirty="0"/>
                  <a:t> 적대 신경망</a:t>
                </a:r>
                <a:r>
                  <a:rPr lang="en-US" altLang="ko-KR" sz="1600" dirty="0"/>
                  <a:t>'</a:t>
                </a:r>
                <a:r>
                  <a:rPr lang="ko-KR" altLang="en-US" sz="1600" dirty="0"/>
                  <a:t>의 약자로 풀어서 쓰면</a:t>
                </a:r>
                <a:r>
                  <a:rPr lang="en-US" altLang="ko-KR" sz="1600" dirty="0"/>
                  <a:t>, </a:t>
                </a:r>
                <a:r>
                  <a:rPr lang="ko-KR" altLang="en-US" sz="1600" b="1" dirty="0" err="1"/>
                  <a:t>생성자와</a:t>
                </a:r>
                <a:r>
                  <a:rPr lang="ko-KR" altLang="en-US" sz="1600" b="1" dirty="0"/>
                  <a:t> 식별자가 서로 경쟁</a:t>
                </a:r>
                <a:r>
                  <a:rPr lang="en-US" altLang="ko-KR" sz="1600" b="1" dirty="0"/>
                  <a:t>(Adversarial)</a:t>
                </a:r>
                <a:r>
                  <a:rPr lang="ko-KR" altLang="en-US" sz="1600" b="1" dirty="0"/>
                  <a:t>하며 데이터를 생성</a:t>
                </a:r>
                <a:r>
                  <a:rPr lang="en-US" altLang="ko-KR" sz="1600" b="1" dirty="0"/>
                  <a:t>(Generative)</a:t>
                </a:r>
                <a:r>
                  <a:rPr lang="ko-KR" altLang="en-US" sz="1600" b="1" dirty="0"/>
                  <a:t>하는 모델</a:t>
                </a:r>
                <a:r>
                  <a:rPr lang="en-US" altLang="ko-KR" sz="1600" b="1" dirty="0"/>
                  <a:t>(Network)</a:t>
                </a:r>
                <a:r>
                  <a:rPr lang="ko-KR" altLang="en-US" sz="1600" dirty="0"/>
                  <a:t>을 뜻합니다</a:t>
                </a:r>
                <a:r>
                  <a:rPr lang="en-US" altLang="ko-KR" sz="1600" dirty="0"/>
                  <a:t>.</a:t>
                </a:r>
                <a:endParaRPr lang="ko-KR" altLang="en-US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이란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?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67291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GAN (Generative 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Adversarial 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Networks) : </a:t>
            </a:r>
            <a:r>
              <a:rPr lang="ko-KR" altLang="en-US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생성적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적대 신경망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ko-KR" altLang="en-US" dirty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706" y="2916974"/>
            <a:ext cx="6455884" cy="309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0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52469" y="944722"/>
            <a:ext cx="9086851" cy="959797"/>
            <a:chOff x="439074" y="1321028"/>
            <a:chExt cx="9126775" cy="574770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39074" y="1640005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endParaRPr lang="en-US" altLang="ko-KR" sz="1600" dirty="0" smtClean="0"/>
            </a:p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InfoGAN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은 생성된 이미지의 다양한 속성을 제어할 수 있다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. 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정보 이론의 개념을 사용해서 노이즈</a:t>
              </a:r>
              <a:endParaRPr lang="en-US" altLang="ko-KR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항을 출력에 대해 예측할 수 있고 체계적인 제어를 제공하는 잠재 코드 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latent code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로 변환 시킨다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.</a:t>
              </a: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몇 가지 흥미로운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아키텍처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75264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InfoGAN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(Information Theoretic GAN) : 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정보 이론 </a:t>
            </a:r>
            <a:r>
              <a:rPr lang="ko-KR" altLang="en-US" b="1" dirty="0" err="1" smtClean="0">
                <a:solidFill>
                  <a:srgbClr val="000000"/>
                </a:solidFill>
                <a:latin typeface="Arial" panose="020B0604020202020204" pitchFamily="34" charset="0"/>
              </a:rPr>
              <a:t>생성적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ko-KR" altLang="en-US" b="1" dirty="0">
                <a:solidFill>
                  <a:srgbClr val="000000"/>
                </a:solidFill>
                <a:latin typeface="Arial" panose="020B0604020202020204" pitchFamily="34" charset="0"/>
              </a:rPr>
              <a:t>적대 신경망</a:t>
            </a:r>
            <a:r>
              <a:rPr lang="en-US" altLang="ko-KR" b="1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endParaRPr lang="ko-KR" altLang="en-US" dirty="0"/>
          </a:p>
        </p:txBody>
      </p:sp>
      <p:grpSp>
        <p:nvGrpSpPr>
          <p:cNvPr id="26" name="그룹 25"/>
          <p:cNvGrpSpPr/>
          <p:nvPr/>
        </p:nvGrpSpPr>
        <p:grpSpPr>
          <a:xfrm>
            <a:off x="415924" y="5440893"/>
            <a:ext cx="9218655" cy="1214917"/>
            <a:chOff x="415924" y="4717712"/>
            <a:chExt cx="8466232" cy="1000770"/>
          </a:xfrm>
        </p:grpSpPr>
        <p:sp>
          <p:nvSpPr>
            <p:cNvPr id="27" name="직사각형 26"/>
            <p:cNvSpPr/>
            <p:nvPr/>
          </p:nvSpPr>
          <p:spPr bwMode="auto">
            <a:xfrm>
              <a:off x="1600200" y="4723120"/>
              <a:ext cx="7149247" cy="995362"/>
            </a:xfrm>
            <a:prstGeom prst="rect">
              <a:avLst/>
            </a:prstGeom>
            <a:solidFill>
              <a:srgbClr val="C4D2E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algn="ctr" defTabSz="1043093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  <a:defRPr/>
              </a:pPr>
              <a:endParaRPr kumimoji="0" lang="ko-KR" altLang="en-US" kern="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prstClr val="black"/>
                </a:solidFill>
                <a:latin typeface="Yoon 윤고딕 530_TT"/>
                <a:ea typeface="Yoon 윤고딕 530_TT"/>
              </a:endParaRPr>
            </a:p>
          </p:txBody>
        </p:sp>
        <p:sp>
          <p:nvSpPr>
            <p:cNvPr id="28" name="모서리가 둥근 직사각형 27"/>
            <p:cNvSpPr/>
            <p:nvPr/>
          </p:nvSpPr>
          <p:spPr bwMode="auto">
            <a:xfrm>
              <a:off x="1791185" y="4717712"/>
              <a:ext cx="7090971" cy="965197"/>
            </a:xfrm>
            <a:prstGeom prst="roundRect">
              <a:avLst>
                <a:gd name="adj" fmla="val 0"/>
              </a:avLst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square" lIns="90000" tIns="46800" rIns="90000" bIns="46800" anchor="ctr">
              <a:spAutoFit/>
            </a:bodyPr>
            <a:lstStyle/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잠재 공간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Z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와 잠재 코드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c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의 두 가지 입력을 취하므로 </a:t>
              </a:r>
              <a:r>
                <a:rPr lang="ko-KR" altLang="en-US" sz="12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생성기의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출력은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G(Z, c)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이다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</a:p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잠재 코드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c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와 생성된 이미지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G(Z, c)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사이의 상호 정보를 최대화 하도록 훈련 된다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</a:p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연결된 벡터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(Z, c)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는 </a:t>
              </a:r>
              <a:r>
                <a:rPr lang="ko-KR" altLang="en-US" sz="12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생성기로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공급 된다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 Q(</a:t>
              </a:r>
              <a:r>
                <a:rPr lang="en-US" altLang="ko-KR" sz="12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c|X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)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도 신경망 이다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</a:p>
            <a:p>
              <a:pPr marL="123825" indent="-123825" defTabSz="873125" eaLnBrk="0" latinLnBrk="0" hangingPunct="0"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2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생성기와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결합되면 랜덤 노이즈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Z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와 잠재 코드 </a:t>
              </a:r>
              <a:r>
                <a:rPr lang="en-US" altLang="ko-KR" sz="1200" b="1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c_hat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사이의 매핑이 형성되고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,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주어진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X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에 대해 </a:t>
              </a:r>
              <a:endParaRPr lang="en-US" altLang="ko-KR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defTabSz="873125" eaLnBrk="0" latinLnBrk="0" hangingPunct="0">
                <a:spcAft>
                  <a:spcPts val="300"/>
                </a:spcAft>
                <a:buSzPct val="80000"/>
                <a:defRPr/>
              </a:pPr>
              <a:r>
                <a:rPr lang="en-US" altLang="ko-KR" sz="1200" b="1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 c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를 추정하는 것을 목표로 한다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 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이는 기존 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GAN</a:t>
              </a:r>
              <a:r>
                <a:rPr lang="ko-KR" altLang="en-US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의 목적 함수에 정규화 항을 추가하면 달성 된다</a:t>
              </a:r>
              <a:r>
                <a:rPr lang="en-US" altLang="ko-KR" sz="1200" b="1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.</a:t>
              </a: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415924" y="4721281"/>
              <a:ext cx="1050925" cy="997200"/>
              <a:chOff x="415865" y="1873575"/>
              <a:chExt cx="720000" cy="684001"/>
            </a:xfrm>
          </p:grpSpPr>
          <p:cxnSp>
            <p:nvCxnSpPr>
              <p:cNvPr id="30" name="직선 연결선 29"/>
              <p:cNvCxnSpPr/>
              <p:nvPr/>
            </p:nvCxnSpPr>
            <p:spPr>
              <a:xfrm flipV="1">
                <a:off x="415865" y="1873575"/>
                <a:ext cx="72000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직선 연결선 30"/>
              <p:cNvCxnSpPr/>
              <p:nvPr/>
            </p:nvCxnSpPr>
            <p:spPr>
              <a:xfrm flipV="1">
                <a:off x="415865" y="2557576"/>
                <a:ext cx="72000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직사각형 31"/>
              <p:cNvSpPr/>
              <p:nvPr/>
            </p:nvSpPr>
            <p:spPr bwMode="auto">
              <a:xfrm>
                <a:off x="422561" y="2087679"/>
                <a:ext cx="706608" cy="255793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/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algn="ctr"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그림 설명</a:t>
                </a:r>
                <a:endParaRPr lang="en-US" altLang="ko-KR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34" name="모서리가 둥근 직사각형 33"/>
          <p:cNvSpPr/>
          <p:nvPr/>
        </p:nvSpPr>
        <p:spPr bwMode="auto">
          <a:xfrm>
            <a:off x="435741" y="2260727"/>
            <a:ext cx="9074210" cy="3091299"/>
          </a:xfrm>
          <a:prstGeom prst="roundRect">
            <a:avLst>
              <a:gd name="adj" fmla="val 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3344" y="2269353"/>
            <a:ext cx="5361984" cy="3070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087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 flipV="1">
            <a:off x="455618" y="-849444"/>
            <a:ext cx="903445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455618" y="898183"/>
            <a:ext cx="93219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MNIST </a:t>
            </a:r>
            <a:r>
              <a:rPr lang="ko-KR" altLang="en-US" dirty="0" smtClean="0"/>
              <a:t>데이터셋에서 </a:t>
            </a:r>
            <a:r>
              <a:rPr lang="en-US" altLang="ko-KR" dirty="0" err="1" smtClean="0"/>
              <a:t>InfoGAN</a:t>
            </a:r>
            <a:r>
              <a:rPr lang="ko-KR" altLang="en-US" dirty="0" smtClean="0"/>
              <a:t>이 만든 이미지</a:t>
            </a:r>
            <a:endParaRPr lang="en-US" altLang="ko-KR" dirty="0" smtClean="0"/>
          </a:p>
          <a:p>
            <a:r>
              <a:rPr lang="en-US" altLang="ko-KR" dirty="0" smtClean="0"/>
              <a:t>(a) </a:t>
            </a:r>
            <a:r>
              <a:rPr lang="ko-KR" altLang="en-US" dirty="0" smtClean="0"/>
              <a:t>숫자 유형</a:t>
            </a:r>
            <a:r>
              <a:rPr lang="en-US" altLang="ko-KR" dirty="0" smtClean="0"/>
              <a:t>, (b) </a:t>
            </a:r>
            <a:r>
              <a:rPr lang="ko-KR" altLang="en-US" dirty="0" smtClean="0"/>
              <a:t>정규 </a:t>
            </a:r>
            <a:r>
              <a:rPr lang="en-US" altLang="ko-KR" dirty="0" smtClean="0"/>
              <a:t>GAN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c1</a:t>
            </a:r>
            <a:r>
              <a:rPr lang="ko-KR" altLang="en-US" dirty="0" smtClean="0"/>
              <a:t>을 변화시킴</a:t>
            </a:r>
            <a:r>
              <a:rPr lang="en-US" altLang="ko-KR" dirty="0" smtClean="0"/>
              <a:t>(</a:t>
            </a:r>
            <a:r>
              <a:rPr lang="ko-KR" altLang="en-US" dirty="0" smtClean="0"/>
              <a:t>뚜렷한 의미 없음</a:t>
            </a:r>
            <a:r>
              <a:rPr lang="en-US" altLang="ko-KR" dirty="0" smtClean="0"/>
              <a:t>), (c) </a:t>
            </a:r>
            <a:r>
              <a:rPr lang="ko-KR" altLang="en-US" dirty="0" smtClean="0"/>
              <a:t>회전</a:t>
            </a:r>
            <a:r>
              <a:rPr lang="en-US" altLang="ko-KR" dirty="0" smtClean="0"/>
              <a:t>, (d) </a:t>
            </a:r>
            <a:r>
              <a:rPr lang="ko-KR" altLang="en-US" dirty="0" smtClean="0"/>
              <a:t>너비</a:t>
            </a:r>
            <a:endParaRPr lang="ko-KR" altLang="en-US" dirty="0"/>
          </a:p>
        </p:txBody>
      </p:sp>
      <p:sp>
        <p:nvSpPr>
          <p:cNvPr id="40" name="직사각형 39"/>
          <p:cNvSpPr/>
          <p:nvPr/>
        </p:nvSpPr>
        <p:spPr bwMode="auto">
          <a:xfrm>
            <a:off x="456375" y="1664804"/>
            <a:ext cx="9034454" cy="4788384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몇 가지 흥미로운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 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아키텍처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349" y="1766460"/>
            <a:ext cx="7566456" cy="458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19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1228725" y="401496"/>
            <a:ext cx="7448550" cy="964367"/>
          </a:xfrm>
          <a:prstGeom prst="rect">
            <a:avLst/>
          </a:prstGeom>
          <a:noFill/>
        </p:spPr>
        <p:txBody>
          <a:bodyPr wrap="square" anchor="ctr">
            <a:noAutofit/>
          </a:bodyPr>
          <a:lstStyle/>
          <a:p>
            <a:pPr algn="ctr"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조직구성 </a:t>
            </a:r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내부용</a:t>
            </a:r>
            <a:r>
              <a:rPr lang="en-US" altLang="ko-KR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)</a:t>
            </a:r>
          </a:p>
          <a:p>
            <a:pPr algn="ctr"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총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5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개 담당 및 </a:t>
            </a:r>
            <a:r>
              <a:rPr lang="en-US" altLang="ko-KR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7</a:t>
            </a:r>
            <a:r>
              <a:rPr lang="ko-KR" altLang="en-US" sz="3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개 팀으로 구성</a:t>
            </a:r>
          </a:p>
        </p:txBody>
      </p:sp>
      <p:sp>
        <p:nvSpPr>
          <p:cNvPr id="16" name="직사각형 15"/>
          <p:cNvSpPr/>
          <p:nvPr/>
        </p:nvSpPr>
        <p:spPr bwMode="auto">
          <a:xfrm>
            <a:off x="0" y="0"/>
            <a:ext cx="9906000" cy="6858000"/>
          </a:xfrm>
          <a:prstGeom prst="rect">
            <a:avLst/>
          </a:prstGeom>
          <a:solidFill>
            <a:srgbClr val="34649D"/>
          </a:solidFill>
          <a:ln w="6350" cap="flat" cmpd="sng" algn="ctr">
            <a:noFill/>
            <a:prstDash val="solid"/>
          </a:ln>
          <a:effectLst/>
        </p:spPr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sp>
        <p:nvSpPr>
          <p:cNvPr id="18" name="TextBox 2"/>
          <p:cNvSpPr txBox="1">
            <a:spLocks noChangeArrowheads="1"/>
          </p:cNvSpPr>
          <p:nvPr/>
        </p:nvSpPr>
        <p:spPr bwMode="auto">
          <a:xfrm>
            <a:off x="1871363" y="2925616"/>
            <a:ext cx="4555063" cy="3179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77925" tIns="38963" rIns="77925" bIns="38963">
            <a:spAutoFit/>
          </a:bodyPr>
          <a:lstStyle/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이란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?</a:t>
            </a: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심층 </a:t>
            </a:r>
            <a:r>
              <a:rPr kumimoji="0" lang="ko-KR" altLang="en-US" sz="19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컨볼루션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 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</a:t>
            </a: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몇 가지 흥미로운 </a:t>
            </a: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GAN 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>
                    <a:alpha val="34000"/>
                  </a:schemeClr>
                </a:solidFill>
                <a:latin typeface="Yoon 윤고딕 530_TT" pitchFamily="18" charset="-127"/>
                <a:ea typeface="Yoon 윤고딕 530_TT" pitchFamily="18" charset="-127"/>
                <a:cs typeface="Yoon 윤고딕 530_TT" pitchFamily="34" charset="0"/>
              </a:rPr>
              <a:t>아키텍처</a:t>
            </a:r>
            <a:endParaRPr kumimoji="0" lang="en-US" altLang="ko-KR" sz="19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>
                  <a:alpha val="34000"/>
                </a:schemeClr>
              </a:solidFill>
              <a:latin typeface="Yoon 윤고딕 530_TT" pitchFamily="18" charset="-127"/>
              <a:ea typeface="Yoon 윤고딕 530_TT" pitchFamily="18" charset="-127"/>
              <a:cs typeface="Yoon 윤고딕 530_TT" pitchFamily="34" charset="0"/>
            </a:endParaRPr>
          </a:p>
          <a:p>
            <a:pPr marL="368150" indent="-368150" eaLnBrk="0" latinLnBrk="0" hangingPunct="0">
              <a:lnSpc>
                <a:spcPct val="150000"/>
              </a:lnSpc>
              <a:spcBef>
                <a:spcPts val="0"/>
              </a:spcBef>
              <a:spcAft>
                <a:spcPts val="3500"/>
              </a:spcAft>
              <a:buFont typeface="+mj-lt"/>
              <a:buAutoNum type="romanUcPeriod"/>
            </a:pPr>
            <a:r>
              <a:rPr kumimoji="0" lang="en-US" altLang="ko-KR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GAN</a:t>
            </a:r>
            <a:r>
              <a:rPr kumimoji="0" lang="ko-KR" altLang="en-US" sz="19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itchFamily="18" charset="-127"/>
                <a:ea typeface="Yoon 윤고딕 540_TT" pitchFamily="18" charset="-127"/>
                <a:cs typeface="Yoon 윤고딕 530_TT" pitchFamily="34" charset="0"/>
              </a:rPr>
              <a:t>의 응용 사례</a:t>
            </a:r>
            <a:endParaRPr kumimoji="0" lang="en-US" altLang="ko-KR" sz="190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40_TT" pitchFamily="18" charset="-127"/>
              <a:ea typeface="Yoon 윤고딕 540_TT" pitchFamily="18" charset="-127"/>
              <a:cs typeface="Yoon 윤고딕 530_TT" pitchFamily="34" charset="0"/>
            </a:endParaRPr>
          </a:p>
        </p:txBody>
      </p:sp>
      <p:cxnSp>
        <p:nvCxnSpPr>
          <p:cNvPr id="19" name="직선 연결선 18"/>
          <p:cNvCxnSpPr/>
          <p:nvPr/>
        </p:nvCxnSpPr>
        <p:spPr>
          <a:xfrm rot="16200000" flipV="1">
            <a:off x="-2039080" y="3429001"/>
            <a:ext cx="6858001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H="1" flipV="1">
            <a:off x="0" y="2470057"/>
            <a:ext cx="990600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 bwMode="auto">
          <a:xfrm>
            <a:off x="1406317" y="939201"/>
            <a:ext cx="1694841" cy="1512659"/>
          </a:xfrm>
          <a:prstGeom prst="rect">
            <a:avLst/>
          </a:prstGeom>
          <a:noFill/>
          <a:ln w="31750" cap="sq" algn="ctr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none" lIns="84533" tIns="42267" rIns="84533" bIns="42267" anchor="ctr"/>
          <a:lstStyle/>
          <a:p>
            <a:pPr indent="-6765" algn="ctr" defTabSz="846895" eaLnBrk="0" fontAlgn="auto" latinLnBrk="0" hangingPunct="0">
              <a:lnSpc>
                <a:spcPts val="1277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90000"/>
              <a:defRPr/>
            </a:pPr>
            <a:endParaRPr lang="ko-KR" altLang="en-US" sz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404040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23" name="직사각형 22"/>
          <p:cNvSpPr/>
          <p:nvPr/>
        </p:nvSpPr>
        <p:spPr bwMode="auto">
          <a:xfrm>
            <a:off x="603098" y="2484002"/>
            <a:ext cx="772534" cy="774190"/>
          </a:xfrm>
          <a:prstGeom prst="rect">
            <a:avLst/>
          </a:prstGeom>
          <a:noFill/>
          <a:ln w="31750" cap="sq" algn="ctr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wrap="none" lIns="84533" tIns="42267" rIns="84533" bIns="42267" anchor="ctr"/>
          <a:lstStyle/>
          <a:p>
            <a:pPr indent="-6765" algn="ctr" defTabSz="846895" eaLnBrk="0" fontAlgn="auto" latinLnBrk="0" hangingPunct="0">
              <a:lnSpc>
                <a:spcPts val="1277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ct val="90000"/>
              <a:defRPr/>
            </a:pPr>
            <a:endParaRPr lang="ko-KR" altLang="en-US" sz="6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404040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1938337" y="6125334"/>
            <a:ext cx="4488089" cy="396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46" name="Picture 2" descr="C:\Users\Administrator\Desktop\asd4f5a4sd56f.png"/>
          <p:cNvPicPr>
            <a:picLocks noChangeAspect="1" noChangeArrowheads="1"/>
          </p:cNvPicPr>
          <p:nvPr/>
        </p:nvPicPr>
        <p:blipFill>
          <a:blip r:embed="rId2" cstate="print">
            <a:lum bright="100000"/>
          </a:blip>
          <a:srcRect/>
          <a:stretch>
            <a:fillRect/>
          </a:stretch>
        </p:blipFill>
        <p:spPr bwMode="auto">
          <a:xfrm>
            <a:off x="5943312" y="5625219"/>
            <a:ext cx="377840" cy="504081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7911917" y="2096872"/>
            <a:ext cx="1787626" cy="263353"/>
          </a:xfrm>
          <a:prstGeom prst="rect">
            <a:avLst/>
          </a:prstGeom>
          <a:noFill/>
        </p:spPr>
        <p:txBody>
          <a:bodyPr wrap="none" lIns="77925" tIns="38963" rIns="77925" bIns="38963" rtlCol="0">
            <a:spAutoFit/>
          </a:bodyPr>
          <a:lstStyle/>
          <a:p>
            <a:pPr algn="r" eaLnBrk="0" latinLnBrk="0" hangingPunct="0">
              <a:spcAft>
                <a:spcPts val="400"/>
              </a:spcAft>
            </a:pPr>
            <a:r>
              <a:rPr lang="en-US" altLang="ko-KR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6</a:t>
            </a:r>
            <a:r>
              <a:rPr lang="ko-KR" altLang="en-US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장 </a:t>
            </a:r>
            <a:r>
              <a:rPr lang="ko-KR" altLang="en-US" sz="12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생성적</a:t>
            </a:r>
            <a:r>
              <a:rPr lang="ko-KR" altLang="en-US" sz="12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18" charset="-127"/>
                <a:ea typeface="Yoon 윤고딕 530_TT" pitchFamily="18" charset="-127"/>
              </a:rPr>
              <a:t> 적대 신경망</a:t>
            </a:r>
            <a:endParaRPr lang="en-US" altLang="ko-KR" sz="12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66802" y="2058401"/>
            <a:ext cx="1634356" cy="340297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eaLnBrk="0" latinLnBrk="0" hangingPunct="0">
              <a:spcAft>
                <a:spcPts val="511"/>
              </a:spcAft>
            </a:pPr>
            <a:r>
              <a:rPr lang="en-US" altLang="ko-KR" sz="1700" spc="21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40_TT" panose="02000500000000000000" pitchFamily="2" charset="-127"/>
                <a:ea typeface="Yoon 윤고딕 540_TT" panose="02000500000000000000" pitchFamily="2" charset="-127"/>
              </a:rPr>
              <a:t>CONTENTS</a:t>
            </a:r>
          </a:p>
        </p:txBody>
      </p:sp>
    </p:spTree>
    <p:extLst>
      <p:ext uri="{BB962C8B-B14F-4D97-AF65-F5344CB8AC3E}">
        <p14:creationId xmlns:p14="http://schemas.microsoft.com/office/powerpoint/2010/main" val="1874862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29420" y="944723"/>
            <a:ext cx="9086851" cy="968908"/>
            <a:chOff x="415924" y="1321028"/>
            <a:chExt cx="9126775" cy="580226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15924" y="1645461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smtClean="0"/>
                <a:t>GAN</a:t>
              </a:r>
              <a:r>
                <a:rPr lang="ko-KR" altLang="en-US" sz="1600" dirty="0" smtClean="0"/>
                <a:t> </a:t>
              </a:r>
              <a:r>
                <a:rPr lang="ko-KR" altLang="en-US" sz="1600" dirty="0" err="1" smtClean="0"/>
                <a:t>생성기가</a:t>
              </a:r>
              <a:r>
                <a:rPr lang="ko-KR" altLang="en-US" sz="1600" dirty="0" smtClean="0"/>
                <a:t> 데이터를 위조하는 것을 알 수 있다</a:t>
              </a:r>
              <a:r>
                <a:rPr lang="en-US" altLang="ko-KR" sz="1600" dirty="0" smtClean="0"/>
                <a:t>. </a:t>
              </a:r>
              <a:r>
                <a:rPr lang="ko-KR" altLang="en-US" sz="1600" dirty="0" smtClean="0"/>
                <a:t>즉 </a:t>
              </a:r>
              <a:r>
                <a:rPr lang="ko-KR" altLang="en-US" sz="1600" dirty="0" err="1" smtClean="0"/>
                <a:t>생성기는</a:t>
              </a:r>
              <a:r>
                <a:rPr lang="ko-KR" altLang="en-US" sz="1600" dirty="0" smtClean="0"/>
                <a:t> 마치 사람이 만든 진짜인 것처럼 </a:t>
              </a:r>
              <a:endParaRPr lang="en-US" altLang="ko-KR" sz="1600" dirty="0" smtClean="0"/>
            </a:p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smtClean="0"/>
                <a:t>보이는</a:t>
              </a:r>
              <a:r>
                <a:rPr lang="en-US" altLang="ko-KR" sz="1600" dirty="0"/>
                <a:t> 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새로운 합성 데이터를 신경망을 통해 생성하는 것을 학습한다는 의미 이다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  <a:cs typeface="+mn-cs"/>
                </a:rPr>
                <a:t>.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의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응용 사례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55618" y="1014847"/>
            <a:ext cx="24080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GAN</a:t>
            </a:r>
            <a:r>
              <a:rPr lang="ko-KR" altLang="en-US" b="1" dirty="0" smtClean="0">
                <a:solidFill>
                  <a:srgbClr val="000000"/>
                </a:solidFill>
                <a:latin typeface="Arial" panose="020B0604020202020204" pitchFamily="34" charset="0"/>
              </a:rPr>
              <a:t>의 흥미로운 응용</a:t>
            </a:r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 bwMode="auto">
          <a:xfrm>
            <a:off x="452500" y="1931393"/>
            <a:ext cx="9086851" cy="427144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ko-KR" altLang="en-US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아래</a:t>
            </a:r>
            <a:r>
              <a:rPr lang="ko-KR" altLang="en-US" sz="1200" b="1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의</a:t>
            </a:r>
            <a:r>
              <a:rPr lang="ko-KR" altLang="en-US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첫 번째 열은 </a:t>
            </a:r>
            <a:r>
              <a:rPr lang="ko-KR" altLang="en-US" sz="1200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테스트셋의</a:t>
            </a:r>
            <a:r>
              <a:rPr lang="ko-KR" altLang="en-US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실제 이미지</a:t>
            </a:r>
            <a:r>
              <a:rPr lang="en-US" altLang="ko-KR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, </a:t>
            </a:r>
            <a:r>
              <a:rPr lang="ko-KR" altLang="en-US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나머지 열은 모두 </a:t>
            </a:r>
            <a:r>
              <a:rPr lang="en-US" altLang="ko-KR" sz="1200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StackGAN</a:t>
            </a:r>
            <a:r>
              <a:rPr lang="en-US" altLang="ko-KR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Stage-I</a:t>
            </a:r>
            <a:r>
              <a:rPr lang="ko-KR" altLang="en-US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와 </a:t>
            </a:r>
            <a:r>
              <a:rPr lang="en-US" altLang="ko-KR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Stage-II</a:t>
            </a:r>
            <a:r>
              <a:rPr lang="ko-KR" altLang="en-US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에</a:t>
            </a:r>
            <a:r>
              <a:rPr lang="en-US" altLang="ko-KR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</a:t>
            </a:r>
            <a:r>
              <a:rPr lang="ko-KR" altLang="en-US" sz="12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의해 동일한 텍스트 설명에서 생성됨</a:t>
            </a:r>
            <a:endParaRPr lang="ko-KR" altLang="en-US" sz="12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456375" y="2374130"/>
            <a:ext cx="9034454" cy="4295230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131" y="2415520"/>
            <a:ext cx="7396695" cy="205667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131" y="4539459"/>
            <a:ext cx="7396695" cy="205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507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52500" y="936653"/>
            <a:ext cx="9086851" cy="427144"/>
            <a:chOff x="439105" y="1316194"/>
            <a:chExt cx="9126775" cy="255793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39105" y="1316194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smtClean="0"/>
                <a:t>GAN</a:t>
              </a:r>
              <a:r>
                <a:rPr lang="ko-KR" altLang="en-US" sz="1600" dirty="0" smtClean="0"/>
                <a:t>과 </a:t>
              </a:r>
              <a:r>
                <a:rPr lang="en-US" altLang="ko-KR" sz="1600" dirty="0" smtClean="0"/>
                <a:t>CNN</a:t>
              </a:r>
              <a:r>
                <a:rPr lang="ko-KR" altLang="en-US" sz="1600" dirty="0" smtClean="0"/>
                <a:t>의 조합하여 </a:t>
              </a:r>
              <a:r>
                <a:rPr lang="en-US" altLang="ko-KR" sz="1600" dirty="0" smtClean="0"/>
                <a:t>MNIST </a:t>
              </a:r>
              <a:r>
                <a:rPr lang="ko-KR" altLang="en-US" sz="1600" dirty="0" err="1" smtClean="0"/>
                <a:t>데이터셋을</a:t>
              </a:r>
              <a:r>
                <a:rPr lang="ko-KR" altLang="en-US" sz="1600" dirty="0" smtClean="0"/>
                <a:t> </a:t>
              </a:r>
              <a:r>
                <a:rPr lang="en-US" altLang="ko-KR" sz="1600" dirty="0" smtClean="0"/>
                <a:t>‘</a:t>
              </a:r>
              <a:r>
                <a:rPr lang="ko-KR" altLang="en-US" sz="1600" dirty="0" smtClean="0"/>
                <a:t>위조</a:t>
              </a:r>
              <a:r>
                <a:rPr lang="en-US" altLang="ko-KR" sz="1600" dirty="0" smtClean="0"/>
                <a:t>’</a:t>
              </a:r>
              <a:r>
                <a:rPr lang="ko-KR" altLang="en-US" sz="1600" dirty="0" smtClean="0"/>
                <a:t>하는 이미지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의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응용 사례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452500" y="1197140"/>
            <a:ext cx="9086851" cy="427144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훈련을 위한 </a:t>
            </a:r>
            <a:r>
              <a:rPr lang="ko-KR" altLang="en-US" sz="1400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에폭이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늘어남에 따라 패널 간의 품질이 향상 </a:t>
            </a:r>
            <a:r>
              <a:rPr lang="ko-KR" altLang="en-US" sz="1400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되는것을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관찰 할 수 있음</a:t>
            </a:r>
            <a:endParaRPr lang="ko-KR" altLang="en-US" sz="14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456375" y="1616211"/>
            <a:ext cx="9034454" cy="5053149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751" y="1690346"/>
            <a:ext cx="7064348" cy="234895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784" y="4169259"/>
            <a:ext cx="7042315" cy="239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912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52500" y="936653"/>
            <a:ext cx="9086851" cy="427144"/>
            <a:chOff x="439105" y="1316194"/>
            <a:chExt cx="9126775" cy="255793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39105" y="1316194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smtClean="0"/>
                <a:t>GAN</a:t>
              </a:r>
              <a:r>
                <a:rPr lang="ko-KR" altLang="en-US" sz="1600" dirty="0" smtClean="0"/>
                <a:t>과 </a:t>
              </a:r>
              <a:r>
                <a:rPr lang="en-US" altLang="ko-KR" sz="1600" dirty="0" smtClean="0"/>
                <a:t>CNN</a:t>
              </a:r>
              <a:r>
                <a:rPr lang="ko-KR" altLang="en-US" sz="1600" dirty="0" smtClean="0"/>
                <a:t>의 조합하여 </a:t>
              </a:r>
              <a:r>
                <a:rPr lang="en-US" altLang="ko-KR" sz="1600" dirty="0" smtClean="0"/>
                <a:t>MNIST </a:t>
              </a:r>
              <a:r>
                <a:rPr lang="ko-KR" altLang="en-US" sz="1600" dirty="0" err="1" smtClean="0"/>
                <a:t>데이터셋을</a:t>
              </a:r>
              <a:r>
                <a:rPr lang="ko-KR" altLang="en-US" sz="1600" dirty="0" smtClean="0"/>
                <a:t> </a:t>
              </a:r>
              <a:r>
                <a:rPr lang="en-US" altLang="ko-KR" sz="1600" dirty="0" smtClean="0"/>
                <a:t>‘</a:t>
              </a:r>
              <a:r>
                <a:rPr lang="ko-KR" altLang="en-US" sz="1600" dirty="0" smtClean="0"/>
                <a:t>위조</a:t>
              </a:r>
              <a:r>
                <a:rPr lang="en-US" altLang="ko-KR" sz="1600" dirty="0" smtClean="0"/>
                <a:t>’</a:t>
              </a:r>
              <a:r>
                <a:rPr lang="ko-KR" altLang="en-US" sz="1600" dirty="0" smtClean="0"/>
                <a:t>하는 이미지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의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응용 사례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452500" y="1197140"/>
            <a:ext cx="9086851" cy="427144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훈련을 위한 </a:t>
            </a:r>
            <a:r>
              <a:rPr lang="ko-KR" altLang="en-US" sz="1400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에폭이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늘어남에 따라 패널 간의 품질이 향상 </a:t>
            </a:r>
            <a:r>
              <a:rPr lang="ko-KR" altLang="en-US" sz="1400" b="1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되는것을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 관찰 할 수 있음</a:t>
            </a:r>
            <a:endParaRPr lang="ko-KR" altLang="en-US" sz="14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456375" y="1616211"/>
            <a:ext cx="9034454" cy="5053149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48" y="2633690"/>
            <a:ext cx="8849450" cy="301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855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52500" y="936653"/>
            <a:ext cx="9086851" cy="427144"/>
            <a:chOff x="439105" y="1316194"/>
            <a:chExt cx="9126775" cy="255793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39105" y="1316194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smtClean="0"/>
                <a:t>GAN</a:t>
              </a:r>
              <a:r>
                <a:rPr lang="ko-KR" altLang="en-US" sz="1600" dirty="0" smtClean="0"/>
                <a:t>의 가장 멋진 사용법 중 하나는 </a:t>
              </a:r>
              <a:r>
                <a:rPr lang="ko-KR" altLang="en-US" sz="1600" dirty="0" err="1" smtClean="0"/>
                <a:t>생성기</a:t>
              </a:r>
              <a:r>
                <a:rPr lang="ko-KR" altLang="en-US" sz="1600" dirty="0" smtClean="0"/>
                <a:t> </a:t>
              </a:r>
              <a:r>
                <a:rPr lang="ko-KR" altLang="en-US" sz="1600" dirty="0" err="1" smtClean="0"/>
                <a:t>백터</a:t>
              </a:r>
              <a:r>
                <a:rPr lang="ko-KR" altLang="en-US" sz="1600" dirty="0" smtClean="0"/>
                <a:t> </a:t>
              </a:r>
              <a:r>
                <a:rPr lang="en-US" altLang="ko-KR" sz="1600" dirty="0" smtClean="0"/>
                <a:t>Z</a:t>
              </a:r>
              <a:r>
                <a:rPr lang="ko-KR" altLang="en-US" sz="1600" dirty="0" smtClean="0"/>
                <a:t>에서 얼굴에 대해 산술 연산을 하는 것 이다</a:t>
              </a:r>
              <a:r>
                <a:rPr lang="en-US" altLang="ko-KR" sz="1600" dirty="0" smtClean="0"/>
                <a:t>.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의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응용 사례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33" name="직사각형 32"/>
          <p:cNvSpPr/>
          <p:nvPr/>
        </p:nvSpPr>
        <p:spPr bwMode="auto">
          <a:xfrm>
            <a:off x="452500" y="1197140"/>
            <a:ext cx="9086851" cy="427144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합성 위조 이미지가 있는 공간에서 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[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웃는 여자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] – [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무표정 여자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] + [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무표정 남자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] = [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웃는 남자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] </a:t>
            </a:r>
            <a:r>
              <a:rPr lang="ko-KR" altLang="en-US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이미지를 얻는다</a:t>
            </a:r>
            <a:r>
              <a:rPr lang="en-US" altLang="ko-KR" sz="1400" b="1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rPr>
              <a:t>.</a:t>
            </a:r>
            <a:endParaRPr lang="ko-KR" altLang="en-US" sz="1400" b="1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1559E"/>
              </a:solidFill>
              <a:latin typeface="Yoon 윤고딕 540_TT" pitchFamily="18" charset="-127"/>
              <a:ea typeface="Yoon 윤고딕 540_TT" pitchFamily="18" charset="-127"/>
              <a:cs typeface="+mn-cs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456375" y="1616211"/>
            <a:ext cx="9034454" cy="5053149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626" y="1673842"/>
            <a:ext cx="4810597" cy="493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699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55618" y="944724"/>
            <a:ext cx="9086851" cy="571161"/>
            <a:chOff x="442237" y="1321028"/>
            <a:chExt cx="9126775" cy="342037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42237" y="1407272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err="1" smtClean="0"/>
                <a:t>에폭</a:t>
              </a:r>
              <a:r>
                <a:rPr lang="ko-KR" altLang="en-US" sz="1600" dirty="0" smtClean="0"/>
                <a:t> 훈련 뒤에 생성한 침실 이미지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의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응용 사례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456375" y="1616211"/>
            <a:ext cx="9034454" cy="5053149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56" y="1844824"/>
            <a:ext cx="8856982" cy="4428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748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55618" y="944725"/>
            <a:ext cx="9086851" cy="427144"/>
            <a:chOff x="442237" y="1321028"/>
            <a:chExt cx="9126775" cy="255793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442237" y="1321028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smtClean="0"/>
                <a:t>GAN</a:t>
              </a:r>
              <a:r>
                <a:rPr lang="ko-KR" altLang="en-US" sz="1600" dirty="0" smtClean="0"/>
                <a:t>이 생성한 실제 앨범 표지 처럼 보이는 이미지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의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 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응용 사례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34" name="직사각형 33"/>
          <p:cNvSpPr/>
          <p:nvPr/>
        </p:nvSpPr>
        <p:spPr bwMode="auto">
          <a:xfrm>
            <a:off x="456375" y="1371869"/>
            <a:ext cx="9034454" cy="5297491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>
            <a:scene3d>
              <a:camera prst="orthographicFront"/>
              <a:lightRig rig="threePt" dir="t"/>
            </a:scene3d>
            <a:sp3d>
              <a:contourClr>
                <a:srgbClr val="E6EED6"/>
              </a:contourClr>
            </a:sp3d>
          </a:bodyPr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426" y="1447998"/>
            <a:ext cx="5145233" cy="514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5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 bwMode="auto">
          <a:xfrm>
            <a:off x="0" y="0"/>
            <a:ext cx="9906000" cy="6858000"/>
          </a:xfrm>
          <a:prstGeom prst="rect">
            <a:avLst/>
          </a:prstGeom>
          <a:solidFill>
            <a:srgbClr val="34649D"/>
          </a:solidFill>
          <a:ln w="6350" cap="flat" cmpd="sng" algn="ctr">
            <a:noFill/>
            <a:prstDash val="solid"/>
          </a:ln>
          <a:effectLst/>
        </p:spPr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1" y="1"/>
            <a:ext cx="9905999" cy="6857999"/>
            <a:chOff x="-1091635" y="5"/>
            <a:chExt cx="18316970" cy="12680978"/>
          </a:xfrm>
        </p:grpSpPr>
        <p:cxnSp>
          <p:nvCxnSpPr>
            <p:cNvPr id="5" name="직선 연결선 4"/>
            <p:cNvCxnSpPr/>
            <p:nvPr/>
          </p:nvCxnSpPr>
          <p:spPr>
            <a:xfrm rot="5400000" flipH="1" flipV="1">
              <a:off x="-4950569" y="6340494"/>
              <a:ext cx="12680978" cy="0"/>
            </a:xfrm>
            <a:prstGeom prst="line">
              <a:avLst/>
            </a:prstGeom>
            <a:ln w="3175">
              <a:solidFill>
                <a:schemeClr val="bg1">
                  <a:alpha val="3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>
              <a:stCxn id="2" idx="3"/>
            </p:cNvCxnSpPr>
            <p:nvPr/>
          </p:nvCxnSpPr>
          <p:spPr>
            <a:xfrm flipH="1" flipV="1">
              <a:off x="-1091635" y="2470056"/>
              <a:ext cx="18316970" cy="0"/>
            </a:xfrm>
            <a:prstGeom prst="line">
              <a:avLst/>
            </a:prstGeom>
            <a:ln w="3175">
              <a:solidFill>
                <a:schemeClr val="bg1">
                  <a:alpha val="3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직사각형 9"/>
            <p:cNvSpPr/>
            <p:nvPr/>
          </p:nvSpPr>
          <p:spPr bwMode="auto">
            <a:xfrm>
              <a:off x="1396041" y="953882"/>
              <a:ext cx="1694841" cy="1512659"/>
            </a:xfrm>
            <a:prstGeom prst="rect">
              <a:avLst/>
            </a:prstGeom>
            <a:noFill/>
            <a:ln w="25400" cap="sq" algn="ctr">
              <a:solidFill>
                <a:schemeClr val="bg1">
                  <a:alpha val="31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wrap="none" lIns="84533" tIns="42267" rIns="84533" bIns="42267" anchor="ctr"/>
            <a:lstStyle/>
            <a:p>
              <a:pPr indent="-6765" algn="ctr" defTabSz="846895" eaLnBrk="0" fontAlgn="auto" latinLnBrk="0" hangingPunct="0">
                <a:lnSpc>
                  <a:spcPts val="12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Pct val="90000"/>
                <a:defRPr/>
              </a:pPr>
              <a:endParaRPr lang="ko-KR" altLang="en-US" sz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404040"/>
                </a:solidFill>
                <a:latin typeface="Yoon 윤고딕 530_TT" pitchFamily="18" charset="-127"/>
                <a:ea typeface="Yoon 윤고딕 530_TT" pitchFamily="18" charset="-127"/>
              </a:endParaRPr>
            </a:p>
          </p:txBody>
        </p:sp>
        <p:sp>
          <p:nvSpPr>
            <p:cNvPr id="11" name="직사각형 10"/>
            <p:cNvSpPr/>
            <p:nvPr/>
          </p:nvSpPr>
          <p:spPr bwMode="auto">
            <a:xfrm>
              <a:off x="617775" y="2473730"/>
              <a:ext cx="772534" cy="774191"/>
            </a:xfrm>
            <a:prstGeom prst="rect">
              <a:avLst/>
            </a:prstGeom>
            <a:noFill/>
            <a:ln w="25400" cap="sq" algn="ctr">
              <a:solidFill>
                <a:schemeClr val="bg1">
                  <a:alpha val="31000"/>
                </a:schemeClr>
              </a:solidFill>
              <a:prstDash val="solid"/>
              <a:miter lim="800000"/>
              <a:headEnd/>
              <a:tailEnd/>
            </a:ln>
          </p:spPr>
          <p:txBody>
            <a:bodyPr wrap="none" lIns="84533" tIns="42267" rIns="84533" bIns="42267" anchor="ctr"/>
            <a:lstStyle/>
            <a:p>
              <a:pPr indent="-6765" algn="ctr" defTabSz="846895" eaLnBrk="0" fontAlgn="auto" latinLnBrk="0" hangingPunct="0">
                <a:lnSpc>
                  <a:spcPts val="1277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Pct val="90000"/>
                <a:defRPr/>
              </a:pPr>
              <a:endParaRPr lang="ko-KR" altLang="en-US" sz="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404040"/>
                </a:solidFill>
                <a:latin typeface="Yoon 윤고딕 530_TT" pitchFamily="18" charset="-127"/>
                <a:ea typeface="Yoon 윤고딕 530_TT" pitchFamily="18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>
            <a:off x="1912232" y="2730487"/>
            <a:ext cx="6081535" cy="909684"/>
          </a:xfrm>
          <a:prstGeom prst="rect">
            <a:avLst/>
          </a:prstGeom>
          <a:noFill/>
        </p:spPr>
        <p:txBody>
          <a:bodyPr wrap="square" lIns="77925" tIns="38963" rIns="77925" bIns="38963" rtlCol="0">
            <a:spAutoFit/>
          </a:bodyPr>
          <a:lstStyle/>
          <a:p>
            <a:pPr algn="ctr" eaLnBrk="0" latinLnBrk="0" hangingPunct="0">
              <a:spcAft>
                <a:spcPts val="511"/>
              </a:spcAft>
            </a:pPr>
            <a:r>
              <a:rPr lang="en-US" altLang="ko-KR" sz="5400" spc="1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50_TT" pitchFamily="18" charset="-127"/>
                <a:ea typeface="Yoon 윤고딕 550_TT" pitchFamily="18" charset="-127"/>
              </a:rPr>
              <a:t>Thank you!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03222" y="944720"/>
            <a:ext cx="9086851" cy="571157"/>
            <a:chOff x="389611" y="1321028"/>
            <a:chExt cx="9126776" cy="342035"/>
          </a:xfrm>
        </p:grpSpPr>
        <p:cxnSp>
          <p:nvCxnSpPr>
            <p:cNvPr id="6" name="직선 연결선 5"/>
            <p:cNvCxnSpPr/>
            <p:nvPr/>
          </p:nvCxnSpPr>
          <p:spPr>
            <a:xfrm flipV="1">
              <a:off x="442237" y="1321028"/>
              <a:ext cx="907415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직사각형 4"/>
            <p:cNvSpPr/>
            <p:nvPr/>
          </p:nvSpPr>
          <p:spPr bwMode="auto">
            <a:xfrm>
              <a:off x="389611" y="1407270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err="1" smtClean="0"/>
                <a:t>텐서플로에서</a:t>
              </a:r>
              <a:r>
                <a:rPr lang="ko-KR" altLang="en-US" sz="1600" dirty="0" smtClean="0"/>
                <a:t> </a:t>
              </a:r>
              <a:r>
                <a:rPr lang="en-US" altLang="ko-KR" sz="1600" dirty="0" smtClean="0"/>
                <a:t>GAN</a:t>
              </a:r>
              <a:r>
                <a:rPr lang="ko-KR" altLang="en-US" sz="1600" dirty="0" smtClean="0"/>
                <a:t>을 사용한 </a:t>
              </a:r>
              <a:r>
                <a:rPr lang="en-US" altLang="ko-KR" sz="1600" dirty="0" smtClean="0"/>
                <a:t>MNIST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이란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?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 bwMode="auto">
          <a:xfrm>
            <a:off x="5110163" y="2476500"/>
            <a:ext cx="4379912" cy="3976688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5110163" y="1882776"/>
            <a:ext cx="4379913" cy="596894"/>
            <a:chOff x="415925" y="1882776"/>
            <a:chExt cx="9074150" cy="357447"/>
          </a:xfrm>
        </p:grpSpPr>
        <p:grpSp>
          <p:nvGrpSpPr>
            <p:cNvPr id="17" name="그룹 9"/>
            <p:cNvGrpSpPr/>
            <p:nvPr/>
          </p:nvGrpSpPr>
          <p:grpSpPr>
            <a:xfrm>
              <a:off x="415925" y="1882776"/>
              <a:ext cx="9074150" cy="357447"/>
              <a:chOff x="415925" y="1882776"/>
              <a:chExt cx="9074150" cy="357447"/>
            </a:xfrm>
          </p:grpSpPr>
          <p:cxnSp>
            <p:nvCxnSpPr>
              <p:cNvPr id="19" name="직선 연결선 18"/>
              <p:cNvCxnSpPr/>
              <p:nvPr/>
            </p:nvCxnSpPr>
            <p:spPr>
              <a:xfrm flipV="1">
                <a:off x="415925" y="1882776"/>
                <a:ext cx="907415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연결선 19"/>
              <p:cNvCxnSpPr/>
              <p:nvPr/>
            </p:nvCxnSpPr>
            <p:spPr>
              <a:xfrm flipV="1">
                <a:off x="415925" y="2240223"/>
                <a:ext cx="907415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직사각형 17"/>
            <p:cNvSpPr/>
            <p:nvPr/>
          </p:nvSpPr>
          <p:spPr bwMode="auto">
            <a:xfrm>
              <a:off x="415925" y="1933603"/>
              <a:ext cx="9074148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algn="ctr"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</a:rPr>
                <a:t>다층 </a:t>
              </a:r>
              <a:r>
                <a:rPr lang="ko-KR" altLang="en-US" sz="16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</a:rPr>
                <a:t>페셉트론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</a:rPr>
                <a:t> </a:t>
              </a:r>
              <a:endParaRPr lang="en-US" altLang="ko-KR" sz="16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endParaRPr>
            </a:p>
            <a:p>
              <a:pPr algn="ctr"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</a:rPr>
                <a:t>(Multi-Layered Perceptron)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</a:endParaRPr>
            </a:p>
          </p:txBody>
        </p:sp>
      </p:grpSp>
      <p:sp>
        <p:nvSpPr>
          <p:cNvPr id="21" name="직사각형 20"/>
          <p:cNvSpPr/>
          <p:nvPr/>
        </p:nvSpPr>
        <p:spPr bwMode="auto">
          <a:xfrm>
            <a:off x="415925" y="2476500"/>
            <a:ext cx="4379912" cy="3976688"/>
          </a:xfrm>
          <a:prstGeom prst="rect">
            <a:avLst/>
          </a:prstGeom>
          <a:solidFill>
            <a:schemeClr val="bg1">
              <a:lumMod val="85000"/>
              <a:alpha val="67000"/>
            </a:schemeClr>
          </a:solidFill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none" lIns="0" tIns="0" rIns="0" bIns="0" rtlCol="0" anchor="ctr"/>
          <a:lstStyle/>
          <a:p>
            <a:pPr marL="0" algn="ctr" defTabSz="762000" eaLnBrk="0" fontAlgn="auto" latinLnBrk="0" hangingPunct="0">
              <a:lnSpc>
                <a:spcPts val="1300"/>
              </a:lnSpc>
              <a:spcBef>
                <a:spcPts val="0"/>
              </a:spcBef>
              <a:spcAft>
                <a:spcPts val="0"/>
              </a:spcAft>
              <a:buClr>
                <a:sysClr val="windowText" lastClr="000000"/>
              </a:buClr>
              <a:tabLst>
                <a:tab pos="5648325" algn="l"/>
              </a:tabLst>
            </a:pPr>
            <a:endParaRPr kumimoji="0" lang="ko-KR" altLang="en-US" sz="1200" kern="0" dirty="0">
              <a:ln w="11430"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Yoon 윤고딕 530_TT" pitchFamily="34" charset="0"/>
              <a:ea typeface="Yoon 윤고딕 530_TT" pitchFamily="50" charset="-127"/>
              <a:cs typeface="Yoon 윤고딕 530_TT" pitchFamily="34" charset="0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403224" y="1882776"/>
            <a:ext cx="4405314" cy="596894"/>
            <a:chOff x="389612" y="1882776"/>
            <a:chExt cx="9126775" cy="357447"/>
          </a:xfrm>
        </p:grpSpPr>
        <p:grpSp>
          <p:nvGrpSpPr>
            <p:cNvPr id="23" name="그룹 9"/>
            <p:cNvGrpSpPr/>
            <p:nvPr/>
          </p:nvGrpSpPr>
          <p:grpSpPr>
            <a:xfrm>
              <a:off x="415925" y="1882776"/>
              <a:ext cx="9074150" cy="357447"/>
              <a:chOff x="415925" y="1882776"/>
              <a:chExt cx="9074150" cy="357447"/>
            </a:xfrm>
          </p:grpSpPr>
          <p:cxnSp>
            <p:nvCxnSpPr>
              <p:cNvPr id="25" name="직선 연결선 24"/>
              <p:cNvCxnSpPr/>
              <p:nvPr/>
            </p:nvCxnSpPr>
            <p:spPr>
              <a:xfrm flipV="1">
                <a:off x="415925" y="1882776"/>
                <a:ext cx="907415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연결선 25"/>
              <p:cNvCxnSpPr/>
              <p:nvPr/>
            </p:nvCxnSpPr>
            <p:spPr>
              <a:xfrm flipV="1">
                <a:off x="415925" y="2240223"/>
                <a:ext cx="907415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직사각형 23"/>
            <p:cNvSpPr/>
            <p:nvPr/>
          </p:nvSpPr>
          <p:spPr bwMode="auto">
            <a:xfrm>
              <a:off x="389612" y="1933603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/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algn="ctr"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필기체 숫자를 생성할 수 있는 간단한</a:t>
              </a:r>
              <a:r>
                <a:rPr lang="en-US" altLang="ko-KR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 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GAN 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구축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540550" y="2653210"/>
            <a:ext cx="4158451" cy="3620106"/>
            <a:chOff x="565077" y="2456756"/>
            <a:chExt cx="1546356" cy="3620106"/>
          </a:xfrm>
        </p:grpSpPr>
        <p:sp>
          <p:nvSpPr>
            <p:cNvPr id="28" name="직사각형 27"/>
            <p:cNvSpPr/>
            <p:nvPr/>
          </p:nvSpPr>
          <p:spPr>
            <a:xfrm>
              <a:off x="565077" y="2651760"/>
              <a:ext cx="1546356" cy="3425102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marL="0" marR="0" lvl="0" indent="0" algn="ctr" defTabSz="779252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Tx/>
                <a:buFontTx/>
                <a:buNone/>
                <a:tabLst/>
                <a:defRPr/>
              </a:pPr>
              <a:r>
                <a:rPr lang="en-US" altLang="ko-KR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 </a:t>
              </a: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600199" y="2941319"/>
              <a:ext cx="1480955" cy="2285241"/>
            </a:xfrm>
            <a:prstGeom prst="rect">
              <a:avLst/>
            </a:prstGeom>
          </p:spPr>
          <p:txBody>
            <a:bodyPr wrap="square" lIns="72000" anchor="t">
              <a:spAutoFit/>
            </a:bodyPr>
            <a:lstStyle/>
            <a:p>
              <a:pPr marL="92075" marR="0" lvl="0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buFont typeface="Yoon 윤고딕 530_TT" pitchFamily="34" charset="0"/>
                <a:buChar char="•"/>
                <a:defRPr/>
              </a:pP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데이터는 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28 * 28 </a:t>
              </a: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크기의 필기체 숫자</a:t>
              </a: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1809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18" charset="-127"/>
                <a:buChar char="-"/>
                <a:defRPr/>
              </a:pP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숫자의 픽셀 값은 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0~55 </a:t>
              </a: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사이</a:t>
              </a: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1809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18" charset="-127"/>
                <a:buChar char="-"/>
                <a:defRPr/>
              </a:pPr>
              <a:r>
                <a:rPr kumimoji="0" lang="en-US" altLang="ko-KR" sz="1200" kern="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</a:t>
              </a: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각 픽셀이 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[-1, 1] </a:t>
              </a: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범위의 값을 갖도록 입력 정규화</a:t>
              </a: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92075" marR="0" lvl="0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buFont typeface="Yoon 윤고딕 530_TT" pitchFamily="34" charset="0"/>
                <a:buChar char="•"/>
                <a:defRPr/>
              </a:pP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필기체 숫자 훈련 이미지가 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60,000</a:t>
              </a: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개 </a:t>
              </a: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R="0" lvl="0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defRPr/>
              </a:pP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R="0" lvl="0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defRPr/>
              </a:pP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R="0" lvl="0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defRPr/>
              </a:pPr>
              <a:endParaRPr kumimoji="0" lang="en-US" altLang="ko-KR" sz="1200" kern="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R="0" lvl="0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defRPr/>
              </a:pPr>
              <a:endParaRPr kumimoji="0" lang="en-US" altLang="ko-KR" sz="1200" kern="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R="0" lvl="0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defRPr/>
              </a:pP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(</a:t>
              </a:r>
              <a:r>
                <a:rPr kumimoji="0" lang="en-US" altLang="ko-KR" sz="1200" kern="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X_train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, _), (_, _) = </a:t>
              </a:r>
              <a:r>
                <a:rPr kumimoji="0" lang="en-US" altLang="ko-KR" sz="1200" kern="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mnist.load_data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()</a:t>
              </a:r>
            </a:p>
            <a:p>
              <a:pPr marR="0" lvl="0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defRPr/>
              </a:pPr>
              <a:r>
                <a:rPr kumimoji="0" lang="en-US" altLang="ko-KR" sz="1200" kern="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X_train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= (</a:t>
              </a:r>
              <a:r>
                <a:rPr kumimoji="0" lang="en-US" altLang="ko-KR" sz="1200" kern="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X_train.astype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(np.float32) – 127.5)/127.5</a:t>
              </a:r>
              <a:endParaRPr kumimoji="0" lang="ko-KR" altLang="en-US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565077" y="2456756"/>
              <a:ext cx="1546356" cy="379745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marL="0" marR="0" lvl="0" indent="0" algn="ctr" defTabSz="779252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Tx/>
                <a:buFontTx/>
                <a:buNone/>
                <a:tabLst/>
                <a:defRPr/>
              </a:pP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텐서플로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 </a:t>
              </a: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케라스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 </a:t>
              </a: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데이터셋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 </a:t>
              </a:r>
              <a:r>
                <a:rPr lang="en-US" altLang="ko-KR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MNIST 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정의</a:t>
              </a:r>
              <a:endPara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</a:endParaRP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5220894" y="2653211"/>
            <a:ext cx="4158451" cy="3620105"/>
            <a:chOff x="565077" y="2456757"/>
            <a:chExt cx="1546356" cy="3620105"/>
          </a:xfrm>
        </p:grpSpPr>
        <p:sp>
          <p:nvSpPr>
            <p:cNvPr id="36" name="직사각형 35"/>
            <p:cNvSpPr/>
            <p:nvPr/>
          </p:nvSpPr>
          <p:spPr>
            <a:xfrm>
              <a:off x="565077" y="2651760"/>
              <a:ext cx="1546356" cy="3425102"/>
            </a:xfrm>
            <a:prstGeom prst="rect">
              <a:avLst/>
            </a:prstGeom>
            <a:solidFill>
              <a:schemeClr val="bg1"/>
            </a:solidFill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marL="0" marR="0" lvl="0" indent="0" algn="ctr" defTabSz="779252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Tx/>
                <a:buFontTx/>
                <a:buNone/>
                <a:tabLst/>
                <a:defRPr/>
              </a:pPr>
              <a:r>
                <a:rPr lang="en-US" altLang="ko-KR" sz="14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 </a:t>
              </a: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600199" y="2768134"/>
              <a:ext cx="1480955" cy="3285515"/>
            </a:xfrm>
            <a:prstGeom prst="rect">
              <a:avLst/>
            </a:prstGeom>
          </p:spPr>
          <p:txBody>
            <a:bodyPr wrap="square" lIns="72000" anchor="t">
              <a:spAutoFit/>
            </a:bodyPr>
            <a:lstStyle/>
            <a:p>
              <a:pPr marL="920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퍼셉트론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(Perceptron)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은 프랑크 </a:t>
              </a:r>
              <a:r>
                <a:rPr lang="ko-KR" altLang="en-US" sz="1200" dirty="0" err="1">
                  <a:latin typeface="HY신명조" panose="02030600000101010101" pitchFamily="18" charset="-127"/>
                  <a:ea typeface="HY신명조" panose="02030600000101010101" pitchFamily="18" charset="-127"/>
                </a:rPr>
                <a:t>로젠블라트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(Frank Rosenblatt)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가 </a:t>
              </a:r>
              <a:r>
                <a:rPr lang="en-US" altLang="ko-KR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1957</a:t>
              </a:r>
              <a:r>
                <a:rPr lang="ko-KR" altLang="en-US" sz="1200" dirty="0">
                  <a:latin typeface="HY신명조" panose="02030600000101010101" pitchFamily="18" charset="-127"/>
                  <a:ea typeface="HY신명조" panose="02030600000101010101" pitchFamily="18" charset="-127"/>
                </a:rPr>
                <a:t>년에 제안한 초기 형태의 인공 신경망으로 다수의 입력으로부터 하나의 결과를 내보내는 </a:t>
              </a:r>
              <a:r>
                <a:rPr lang="ko-KR" altLang="en-US" sz="1200" dirty="0" smtClean="0">
                  <a:latin typeface="HY신명조" panose="02030600000101010101" pitchFamily="18" charset="-127"/>
                  <a:ea typeface="HY신명조" panose="02030600000101010101" pitchFamily="18" charset="-127"/>
                </a:rPr>
                <a:t>알고리즘 이다</a:t>
              </a:r>
              <a:r>
                <a:rPr lang="en-US" altLang="ko-KR" sz="1200" dirty="0" smtClean="0">
                  <a:latin typeface="HY신명조" panose="02030600000101010101" pitchFamily="18" charset="-127"/>
                  <a:ea typeface="HY신명조" panose="02030600000101010101" pitchFamily="18" charset="-127"/>
                </a:rPr>
                <a:t>.</a:t>
              </a:r>
            </a:p>
            <a:p>
              <a:pPr marL="920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endParaRPr kumimoji="0" lang="en-US" altLang="ko-KR" sz="1200" kern="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HY신명조" panose="02030600000101010101" pitchFamily="18" charset="-127"/>
                <a:ea typeface="HY신명조" panose="02030600000101010101" pitchFamily="18" charset="-127"/>
              </a:endParaRPr>
            </a:p>
            <a:p>
              <a:pPr marL="920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920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endParaRPr kumimoji="0" lang="en-US" altLang="ko-KR" sz="1200" kern="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920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920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endParaRPr kumimoji="0" lang="en-US" altLang="ko-KR" sz="1200" kern="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920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920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endParaRPr kumimoji="0" lang="en-US" altLang="ko-KR" sz="1200" kern="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92075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SzPct val="80000"/>
                <a:buFont typeface="Yoon 윤고딕 530_TT" pitchFamily="34" charset="0"/>
                <a:buChar char="•"/>
                <a:defRPr/>
              </a:pP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92075" marR="0" lvl="0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buFont typeface="Yoon 윤고딕 530_TT" pitchFamily="34" charset="0"/>
                <a:buChar char="•"/>
                <a:defRPr/>
              </a:pP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이미지를 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784 </a:t>
              </a: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크기의 평평한 벡터로 만들어 입력</a:t>
              </a:r>
              <a:endPara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L="92075" marR="0" lvl="0" indent="-92075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buFont typeface="Yoon 윤고딕 530_TT" pitchFamily="34" charset="0"/>
                <a:buChar char="•"/>
                <a:defRPr/>
              </a:pPr>
              <a:r>
                <a:rPr kumimoji="0" lang="ko-KR" altLang="en-US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훈련 데이터 모양을 수정</a:t>
              </a:r>
              <a:endParaRPr kumimoji="0" lang="en-US" altLang="ko-KR" sz="1200" kern="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  <a:p>
              <a:pPr marR="0" lvl="0" defTabSz="457200" eaLnBrk="0" fontAlgn="auto" latinLnBrk="0" hangingPunct="0">
                <a:spcBef>
                  <a:spcPts val="0"/>
                </a:spcBef>
                <a:spcAft>
                  <a:spcPts val="300"/>
                </a:spcAft>
                <a:buClrTx/>
                <a:buSzPct val="80000"/>
                <a:defRPr/>
              </a:pPr>
              <a:r>
                <a:rPr kumimoji="0" lang="en-US" altLang="ko-KR" sz="1200" kern="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X_train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= </a:t>
              </a:r>
              <a:r>
                <a:rPr kumimoji="0" lang="en-US" altLang="ko-KR" sz="1200" kern="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X_train.reshape</a:t>
              </a:r>
              <a:r>
                <a:rPr kumimoji="0" lang="en-US" altLang="ko-KR" sz="1200" kern="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30_TT" pitchFamily="18" charset="-127"/>
                  <a:ea typeface="Yoon 윤고딕 530_TT" pitchFamily="18" charset="-127"/>
                </a:rPr>
                <a:t> (60000, 784)</a:t>
              </a:r>
              <a:endParaRPr kumimoji="0" lang="en-US" altLang="ko-KR" sz="1200" kern="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565077" y="2456757"/>
              <a:ext cx="1546356" cy="253192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/>
            <a:lstStyle/>
            <a:p>
              <a:pPr marL="0" marR="0" lvl="0" indent="0" algn="ctr" defTabSz="779252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buSzTx/>
                <a:buFontTx/>
                <a:buNone/>
                <a:tabLst/>
                <a:defRPr/>
              </a:pP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단순 다층 </a:t>
              </a:r>
              <a:r>
                <a:rPr lang="ko-KR" altLang="en-US" sz="14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퍼셉트론</a:t>
              </a:r>
              <a:r>
                <a:rPr lang="ko-KR" altLang="en-US" sz="14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Yoon 윤고딕 540_TT" pitchFamily="18" charset="-127"/>
                  <a:ea typeface="Yoon 윤고딕 540_TT" pitchFamily="18" charset="-127"/>
                </a:rPr>
                <a:t> 사용</a:t>
              </a:r>
              <a:endPara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</a:endParaRPr>
            </a:p>
          </p:txBody>
        </p:sp>
      </p:grpSp>
      <p:pic>
        <p:nvPicPr>
          <p:cNvPr id="1026" name="Picture 2" descr="https://wikidocs.net/images/page/24958/%ED%8D%BC%EC%85%89%ED%8A%B8%EB%A1%A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760" y="3862651"/>
            <a:ext cx="2019300" cy="155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202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03222" y="944721"/>
            <a:ext cx="9086851" cy="5508467"/>
            <a:chOff x="403224" y="944721"/>
            <a:chExt cx="4405314" cy="5508467"/>
          </a:xfrm>
        </p:grpSpPr>
        <p:sp>
          <p:nvSpPr>
            <p:cNvPr id="2" name="직사각형 1"/>
            <p:cNvSpPr/>
            <p:nvPr/>
          </p:nvSpPr>
          <p:spPr bwMode="auto">
            <a:xfrm>
              <a:off x="415925" y="1736812"/>
              <a:ext cx="4379912" cy="4716376"/>
            </a:xfrm>
            <a:prstGeom prst="rect">
              <a:avLst/>
            </a:prstGeom>
            <a:solidFill>
              <a:schemeClr val="bg1">
                <a:lumMod val="85000"/>
                <a:alpha val="6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contourClr>
                  <a:srgbClr val="E6EED6"/>
                </a:contourClr>
              </a:sp3d>
            </a:bodyPr>
            <a:lstStyle/>
            <a:p>
              <a:pPr marL="0" algn="ctr" defTabSz="762000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</a:pPr>
              <a:endParaRPr kumimoji="0" lang="ko-KR" altLang="en-US" sz="1200" kern="0" dirty="0">
                <a:ln w="1143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34" charset="0"/>
                <a:ea typeface="Yoon 윤고딕 530_TT" pitchFamily="50" charset="-127"/>
                <a:cs typeface="Yoon 윤고딕 530_TT" pitchFamily="34" charset="0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03224" y="944721"/>
              <a:ext cx="4405314" cy="720082"/>
              <a:chOff x="389611" y="1321028"/>
              <a:chExt cx="9126776" cy="431218"/>
            </a:xfrm>
          </p:grpSpPr>
          <p:grpSp>
            <p:nvGrpSpPr>
              <p:cNvPr id="4" name="그룹 9"/>
              <p:cNvGrpSpPr/>
              <p:nvPr/>
            </p:nvGrpSpPr>
            <p:grpSpPr>
              <a:xfrm>
                <a:off x="442237" y="1321028"/>
                <a:ext cx="9074150" cy="431218"/>
                <a:chOff x="442237" y="1321028"/>
                <a:chExt cx="9074150" cy="431218"/>
              </a:xfrm>
            </p:grpSpPr>
            <p:cxnSp>
              <p:nvCxnSpPr>
                <p:cNvPr id="6" name="직선 연결선 5"/>
                <p:cNvCxnSpPr/>
                <p:nvPr/>
              </p:nvCxnSpPr>
              <p:spPr>
                <a:xfrm flipV="1">
                  <a:off x="442237" y="1321028"/>
                  <a:ext cx="9074150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직선 연결선 6"/>
                <p:cNvCxnSpPr/>
                <p:nvPr/>
              </p:nvCxnSpPr>
              <p:spPr>
                <a:xfrm flipV="1">
                  <a:off x="442237" y="1752246"/>
                  <a:ext cx="907415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" name="직사각형 4"/>
              <p:cNvSpPr/>
              <p:nvPr/>
            </p:nvSpPr>
            <p:spPr bwMode="auto">
              <a:xfrm>
                <a:off x="389611" y="1407270"/>
                <a:ext cx="9126775" cy="255793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ko-KR" altLang="en-US" sz="1600" dirty="0" smtClean="0"/>
                  <a:t>아래의 그래프는 </a:t>
                </a:r>
                <a:r>
                  <a:rPr lang="en-US" altLang="ko-KR" sz="1600" dirty="0" smtClean="0"/>
                  <a:t>GAN</a:t>
                </a:r>
                <a:r>
                  <a:rPr lang="ko-KR" altLang="en-US" sz="1600" dirty="0" smtClean="0"/>
                  <a:t>이 학습하는 동안 </a:t>
                </a:r>
                <a:r>
                  <a:rPr lang="ko-KR" altLang="en-US" sz="1600" dirty="0" err="1" smtClean="0"/>
                  <a:t>생성기와</a:t>
                </a:r>
                <a:r>
                  <a:rPr lang="ko-KR" altLang="en-US" sz="1600" dirty="0" smtClean="0"/>
                  <a:t> </a:t>
                </a:r>
                <a:r>
                  <a:rPr lang="ko-KR" altLang="en-US" sz="1600" dirty="0" err="1" smtClean="0"/>
                  <a:t>판별기의</a:t>
                </a:r>
                <a:r>
                  <a:rPr lang="ko-KR" altLang="en-US" sz="1600" dirty="0" smtClean="0"/>
                  <a:t> 손실을 도식화한 것</a:t>
                </a:r>
                <a:endParaRPr lang="ko-KR" altLang="en-US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이란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?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676" y="1895928"/>
            <a:ext cx="5572804" cy="4398144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632520" y="2151076"/>
            <a:ext cx="2844316" cy="4142996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/>
          <a:lstStyle/>
          <a:p>
            <a:pPr marL="0" marR="0" lvl="0" indent="0" algn="ctr" defTabSz="779252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Tx/>
              <a:buFontTx/>
              <a:buNone/>
              <a:tabLst/>
              <a:defRPr/>
            </a:pPr>
            <a:r>
              <a:rPr lang="en-US" altLang="ko-KR" sz="14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</a:rPr>
              <a:t> 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726970" y="2267450"/>
            <a:ext cx="2724020" cy="3808735"/>
          </a:xfrm>
          <a:prstGeom prst="rect">
            <a:avLst/>
          </a:prstGeom>
        </p:spPr>
        <p:txBody>
          <a:bodyPr wrap="square" lIns="72000" anchor="t">
            <a:spAutoFit/>
          </a:bodyPr>
          <a:lstStyle/>
          <a:p>
            <a:pPr marL="92075" marR="0" lvl="0" indent="-92075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buFont typeface="Yoon 윤고딕 530_TT" pitchFamily="34" charset="0"/>
              <a:buChar char="•"/>
              <a:defRPr/>
            </a:pPr>
            <a:r>
              <a:rPr kumimoji="0" lang="ko-KR" altLang="en-US" sz="12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생성기와</a:t>
            </a:r>
            <a:r>
              <a:rPr kumimoji="0" lang="ko-KR" altLang="en-US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 </a:t>
            </a:r>
            <a:r>
              <a:rPr kumimoji="0" lang="ko-KR" altLang="en-US" sz="12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판별기의</a:t>
            </a:r>
            <a:r>
              <a:rPr kumimoji="0" lang="ko-KR" altLang="en-US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 손실과 생성된 이미지를 저장</a:t>
            </a:r>
            <a:endParaRPr kumimoji="0" lang="en-US" altLang="ko-KR" sz="1200" kern="0" dirty="0" smtClean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L="92075" marR="0" lvl="0" indent="-92075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buFont typeface="Yoon 윤고딕 530_TT" pitchFamily="34" charset="0"/>
              <a:buChar char="•"/>
              <a:defRPr/>
            </a:pPr>
            <a:r>
              <a:rPr kumimoji="0" lang="ko-KR" altLang="en-US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각 </a:t>
            </a:r>
            <a:r>
              <a:rPr kumimoji="0" lang="ko-KR" altLang="en-US" sz="12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에폭에</a:t>
            </a:r>
            <a:r>
              <a:rPr kumimoji="0" lang="ko-KR" altLang="en-US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 대한 손실을 저장</a:t>
            </a:r>
            <a:endParaRPr kumimoji="0" lang="en-US" altLang="ko-KR" sz="1200" kern="0" dirty="0" smtClean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L="92075" marR="0" lvl="0" indent="-92075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buFont typeface="Yoon 윤고딕 530_TT" pitchFamily="34" charset="0"/>
              <a:buChar char="•"/>
              <a:defRPr/>
            </a:pPr>
            <a:r>
              <a: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20 </a:t>
            </a:r>
            <a:r>
              <a:rPr kumimoji="0" lang="ko-KR" altLang="en-US" sz="12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에폭마다</a:t>
            </a:r>
            <a:r>
              <a:rPr kumimoji="0" lang="ko-KR" altLang="en-US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 이미지를 생성</a:t>
            </a:r>
            <a:endParaRPr kumimoji="0" lang="en-US" altLang="ko-KR" sz="1200" kern="0" dirty="0" smtClean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L="92075" marR="0" lvl="0" indent="-92075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buFont typeface="Yoon 윤고딕 530_TT" pitchFamily="34" charset="0"/>
              <a:buChar char="•"/>
              <a:defRPr/>
            </a:pPr>
            <a:endParaRPr kumimoji="0" lang="en-US" altLang="ko-KR" sz="1200" kern="0" dirty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endParaRPr kumimoji="0" lang="en-US" altLang="ko-KR" sz="1200" kern="0" dirty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r>
              <a: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# </a:t>
            </a:r>
            <a:r>
              <a:rPr kumimoji="0" lang="ko-KR" altLang="en-US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이 </a:t>
            </a:r>
            <a:r>
              <a:rPr kumimoji="0" lang="ko-KR" altLang="en-US" sz="12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에폭의</a:t>
            </a:r>
            <a:r>
              <a:rPr kumimoji="0" lang="ko-KR" altLang="en-US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 최근 배치에서 손실 저장</a:t>
            </a:r>
            <a:endParaRPr kumimoji="0" lang="en-US" altLang="ko-KR" sz="1200" kern="0" dirty="0" smtClean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r>
              <a:rPr kumimoji="0" lang="en-US" altLang="ko-KR" sz="12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dLosses.append</a:t>
            </a:r>
            <a:r>
              <a: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(</a:t>
            </a:r>
            <a:r>
              <a:rPr kumimoji="0" lang="en-US" altLang="ko-KR" sz="12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dloss</a:t>
            </a:r>
            <a:r>
              <a: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)</a:t>
            </a: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r>
              <a:rPr kumimoji="0" lang="en-US" altLang="ko-KR" sz="12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gLosses.append</a:t>
            </a:r>
            <a:r>
              <a: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(gloss)</a:t>
            </a: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endParaRPr kumimoji="0" lang="en-US" altLang="ko-KR" sz="1200" kern="0" dirty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r>
              <a: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If e == 1 or e % 20 == 0:</a:t>
            </a: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r>
              <a: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    </a:t>
            </a:r>
            <a:r>
              <a:rPr kumimoji="0" lang="en-US" altLang="ko-KR" sz="1200" kern="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saveGeneratedImages</a:t>
            </a:r>
            <a:r>
              <a:rPr kumimoji="0" lang="en-US" altLang="ko-KR" sz="1200" kern="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30_TT" pitchFamily="18" charset="-127"/>
                <a:ea typeface="Yoon 윤고딕 530_TT" pitchFamily="18" charset="-127"/>
              </a:rPr>
              <a:t>(e)</a:t>
            </a: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endParaRPr kumimoji="0" lang="en-US" altLang="ko-KR" sz="1200" kern="0" dirty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L="92075" marR="0" lvl="0" indent="-92075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buFont typeface="Yoon 윤고딕 530_TT" pitchFamily="34" charset="0"/>
              <a:buChar char="•"/>
              <a:defRPr/>
            </a:pPr>
            <a:endParaRPr kumimoji="0" lang="en-US" altLang="ko-KR" sz="1200" kern="0" dirty="0" smtClean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endParaRPr kumimoji="0" lang="en-US" altLang="ko-KR" sz="1200" kern="0" dirty="0" smtClean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R="0" lvl="0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defRPr/>
            </a:pPr>
            <a:endParaRPr kumimoji="0" lang="en-US" altLang="ko-KR" sz="1200" kern="0" dirty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  <a:p>
            <a:pPr marL="92075" marR="0" lvl="0" indent="-92075" defTabSz="457200" eaLnBrk="0" fontAlgn="auto" latinLnBrk="0" hangingPunct="0">
              <a:spcBef>
                <a:spcPts val="0"/>
              </a:spcBef>
              <a:spcAft>
                <a:spcPts val="300"/>
              </a:spcAft>
              <a:buClrTx/>
              <a:buSzPct val="80000"/>
              <a:buFont typeface="Yoon 윤고딕 530_TT" pitchFamily="34" charset="0"/>
              <a:buChar char="•"/>
              <a:defRPr/>
            </a:pPr>
            <a:endParaRPr kumimoji="0" lang="en-US" altLang="ko-KR" sz="1200" kern="0" dirty="0">
              <a:ln>
                <a:solidFill>
                  <a:schemeClr val="tx1">
                    <a:alpha val="0"/>
                  </a:schemeClr>
                </a:solidFill>
              </a:ln>
              <a:latin typeface="Yoon 윤고딕 530_TT" pitchFamily="18" charset="-127"/>
              <a:ea typeface="Yoon 윤고딕 530_TT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32521" y="1897884"/>
            <a:ext cx="2844316" cy="306260"/>
          </a:xfrm>
          <a:prstGeom prst="rect">
            <a:avLst/>
          </a:prstGeom>
          <a:solidFill>
            <a:schemeClr val="bg1">
              <a:lumMod val="65000"/>
            </a:schemeClr>
          </a:solidFill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/>
          <a:lstStyle/>
          <a:p>
            <a:pPr marL="0" marR="0" lvl="0" indent="0" algn="ctr" defTabSz="779252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Tx/>
              <a:buFontTx/>
              <a:buNone/>
              <a:tabLst/>
              <a:defRPr/>
            </a:pPr>
            <a:r>
              <a:rPr lang="ko-KR" altLang="en-US" sz="140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</a:rPr>
              <a:t>에폭에</a:t>
            </a:r>
            <a:r>
              <a:rPr lang="ko-KR" altLang="en-US" sz="140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Yoon 윤고딕 540_TT" pitchFamily="18" charset="-127"/>
                <a:ea typeface="Yoon 윤고딕 540_TT" pitchFamily="18" charset="-127"/>
              </a:rPr>
              <a:t> 대한 손실</a:t>
            </a:r>
            <a:endParaRPr lang="en-US" altLang="ko-KR" sz="1400" dirty="0">
              <a:ln>
                <a:solidFill>
                  <a:schemeClr val="tx1">
                    <a:alpha val="0"/>
                  </a:schemeClr>
                </a:solidFill>
              </a:ln>
              <a:latin typeface="Yoon 윤고딕 540_TT" pitchFamily="18" charset="-127"/>
              <a:ea typeface="Yoon 윤고딕 540_TT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315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03222" y="944721"/>
            <a:ext cx="9086851" cy="5508467"/>
            <a:chOff x="403224" y="944721"/>
            <a:chExt cx="4405314" cy="5508467"/>
          </a:xfrm>
        </p:grpSpPr>
        <p:sp>
          <p:nvSpPr>
            <p:cNvPr id="2" name="직사각형 1"/>
            <p:cNvSpPr/>
            <p:nvPr/>
          </p:nvSpPr>
          <p:spPr bwMode="auto">
            <a:xfrm>
              <a:off x="415925" y="1736812"/>
              <a:ext cx="4379912" cy="4716376"/>
            </a:xfrm>
            <a:prstGeom prst="rect">
              <a:avLst/>
            </a:prstGeom>
            <a:solidFill>
              <a:schemeClr val="bg1">
                <a:lumMod val="85000"/>
                <a:alpha val="6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contourClr>
                  <a:srgbClr val="E6EED6"/>
                </a:contourClr>
              </a:sp3d>
            </a:bodyPr>
            <a:lstStyle/>
            <a:p>
              <a:pPr marL="0" algn="ctr" defTabSz="762000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</a:pPr>
              <a:endParaRPr kumimoji="0" lang="ko-KR" altLang="en-US" sz="1200" kern="0" dirty="0">
                <a:ln w="1143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34" charset="0"/>
                <a:ea typeface="Yoon 윤고딕 530_TT" pitchFamily="50" charset="-127"/>
                <a:cs typeface="Yoon 윤고딕 530_TT" pitchFamily="34" charset="0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03224" y="944721"/>
              <a:ext cx="4405314" cy="720082"/>
              <a:chOff x="389611" y="1321028"/>
              <a:chExt cx="9126776" cy="431218"/>
            </a:xfrm>
          </p:grpSpPr>
          <p:grpSp>
            <p:nvGrpSpPr>
              <p:cNvPr id="4" name="그룹 9"/>
              <p:cNvGrpSpPr/>
              <p:nvPr/>
            </p:nvGrpSpPr>
            <p:grpSpPr>
              <a:xfrm>
                <a:off x="442237" y="1321028"/>
                <a:ext cx="9074150" cy="431218"/>
                <a:chOff x="442237" y="1321028"/>
                <a:chExt cx="9074150" cy="431218"/>
              </a:xfrm>
            </p:grpSpPr>
            <p:cxnSp>
              <p:nvCxnSpPr>
                <p:cNvPr id="6" name="직선 연결선 5"/>
                <p:cNvCxnSpPr/>
                <p:nvPr/>
              </p:nvCxnSpPr>
              <p:spPr>
                <a:xfrm flipV="1">
                  <a:off x="442237" y="1321028"/>
                  <a:ext cx="9074150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직선 연결선 6"/>
                <p:cNvCxnSpPr/>
                <p:nvPr/>
              </p:nvCxnSpPr>
              <p:spPr>
                <a:xfrm flipV="1">
                  <a:off x="442237" y="1752246"/>
                  <a:ext cx="907415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" name="직사각형 4"/>
              <p:cNvSpPr/>
              <p:nvPr/>
            </p:nvSpPr>
            <p:spPr bwMode="auto">
              <a:xfrm>
                <a:off x="389611" y="1407270"/>
                <a:ext cx="9126775" cy="255793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ko-KR" altLang="en-US" sz="1600" dirty="0" err="1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에폭</a:t>
                </a: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 가중치에 따른 </a:t>
                </a:r>
                <a:r>
                  <a:rPr lang="en-US" altLang="ko-KR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GAN</a:t>
                </a: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이 생성한 필기체 숫자</a:t>
                </a:r>
                <a:endParaRPr lang="ko-KR" altLang="en-US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이란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?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68" y="2384885"/>
            <a:ext cx="8670203" cy="327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85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그룹 11"/>
          <p:cNvGrpSpPr/>
          <p:nvPr/>
        </p:nvGrpSpPr>
        <p:grpSpPr>
          <a:xfrm>
            <a:off x="403222" y="944721"/>
            <a:ext cx="9086851" cy="5508467"/>
            <a:chOff x="403224" y="944721"/>
            <a:chExt cx="4405314" cy="5508467"/>
          </a:xfrm>
        </p:grpSpPr>
        <p:sp>
          <p:nvSpPr>
            <p:cNvPr id="2" name="직사각형 1"/>
            <p:cNvSpPr/>
            <p:nvPr/>
          </p:nvSpPr>
          <p:spPr bwMode="auto">
            <a:xfrm>
              <a:off x="415925" y="1736812"/>
              <a:ext cx="4379912" cy="4716376"/>
            </a:xfrm>
            <a:prstGeom prst="rect">
              <a:avLst/>
            </a:prstGeom>
            <a:solidFill>
              <a:schemeClr val="bg1">
                <a:lumMod val="85000"/>
                <a:alpha val="67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none" lIns="0" tIns="0" rIns="0" bIns="0" rtlCol="0" anchor="ctr">
              <a:scene3d>
                <a:camera prst="orthographicFront"/>
                <a:lightRig rig="threePt" dir="t"/>
              </a:scene3d>
              <a:sp3d>
                <a:contourClr>
                  <a:srgbClr val="E6EED6"/>
                </a:contourClr>
              </a:sp3d>
            </a:bodyPr>
            <a:lstStyle/>
            <a:p>
              <a:pPr marL="0" algn="ctr" defTabSz="762000" eaLnBrk="0" fontAlgn="auto" latinLnBrk="0" hangingPunct="0">
                <a:lnSpc>
                  <a:spcPts val="1300"/>
                </a:lnSpc>
                <a:spcBef>
                  <a:spcPts val="0"/>
                </a:spcBef>
                <a:spcAft>
                  <a:spcPts val="0"/>
                </a:spcAft>
                <a:buClr>
                  <a:sysClr val="windowText" lastClr="000000"/>
                </a:buClr>
                <a:tabLst>
                  <a:tab pos="5648325" algn="l"/>
                </a:tabLst>
              </a:pPr>
              <a:endParaRPr kumimoji="0" lang="ko-KR" altLang="en-US" sz="1200" kern="0" dirty="0">
                <a:ln w="11430"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Yoon 윤고딕 530_TT" pitchFamily="34" charset="0"/>
                <a:ea typeface="Yoon 윤고딕 530_TT" pitchFamily="50" charset="-127"/>
                <a:cs typeface="Yoon 윤고딕 530_TT" pitchFamily="34" charset="0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03224" y="944721"/>
              <a:ext cx="4405314" cy="720082"/>
              <a:chOff x="389611" y="1321028"/>
              <a:chExt cx="9126776" cy="431218"/>
            </a:xfrm>
          </p:grpSpPr>
          <p:grpSp>
            <p:nvGrpSpPr>
              <p:cNvPr id="4" name="그룹 9"/>
              <p:cNvGrpSpPr/>
              <p:nvPr/>
            </p:nvGrpSpPr>
            <p:grpSpPr>
              <a:xfrm>
                <a:off x="442237" y="1321028"/>
                <a:ext cx="9074150" cy="431218"/>
                <a:chOff x="442237" y="1321028"/>
                <a:chExt cx="9074150" cy="431218"/>
              </a:xfrm>
            </p:grpSpPr>
            <p:cxnSp>
              <p:nvCxnSpPr>
                <p:cNvPr id="6" name="직선 연결선 5"/>
                <p:cNvCxnSpPr/>
                <p:nvPr/>
              </p:nvCxnSpPr>
              <p:spPr>
                <a:xfrm flipV="1">
                  <a:off x="442237" y="1321028"/>
                  <a:ext cx="9074150" cy="0"/>
                </a:xfrm>
                <a:prstGeom prst="line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" name="직선 연결선 6"/>
                <p:cNvCxnSpPr/>
                <p:nvPr/>
              </p:nvCxnSpPr>
              <p:spPr>
                <a:xfrm flipV="1">
                  <a:off x="442237" y="1752246"/>
                  <a:ext cx="9074150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" name="직사각형 4"/>
              <p:cNvSpPr/>
              <p:nvPr/>
            </p:nvSpPr>
            <p:spPr bwMode="auto">
              <a:xfrm>
                <a:off x="389611" y="1407270"/>
                <a:ext cx="9126775" cy="255793"/>
              </a:xfrm>
              <a:prstGeom prst="rect">
                <a:avLst/>
              </a:prstGeom>
              <a:noFill/>
              <a:ln w="6350" cap="flat" cmpd="sng" algn="ctr">
                <a:noFill/>
                <a:prstDash val="solid"/>
                <a:headEnd/>
                <a:tailEnd/>
              </a:ln>
              <a:effectLst/>
            </p:spPr>
            <p:txBody>
              <a:bodyPr lIns="0" tIns="0" rIns="0" bIns="0" anchor="ctr">
                <a:scene3d>
                  <a:camera prst="orthographicFront"/>
                  <a:lightRig rig="threePt" dir="t"/>
                </a:scene3d>
                <a:sp3d/>
              </a:bodyPr>
              <a:lstStyle>
                <a:lvl1pPr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1pPr>
                <a:lvl2pPr marL="742950" indent="-28575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2pPr>
                <a:lvl3pPr marL="11430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3pPr>
                <a:lvl4pPr marL="16002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4pPr>
                <a:lvl5pPr marL="2057400" indent="-228600" eaLnBrk="0" hangingPunct="0"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kumimoji="1">
                    <a:solidFill>
                      <a:schemeClr val="tx1"/>
                    </a:solidFill>
                    <a:latin typeface="Yoon 윤고딕 530_TT" pitchFamily="50" charset="-127"/>
                    <a:ea typeface="Yoon 윤고딕 530_TT"/>
                    <a:cs typeface="Yoon 윤고딕 530_TT"/>
                  </a:defRPr>
                </a:lvl9pPr>
              </a:lstStyle>
              <a:p>
                <a:pPr defTabSz="779252" fontAlgn="auto" latinLnBrk="0">
                  <a:spcBef>
                    <a:spcPts val="0"/>
                  </a:spcBef>
                  <a:spcAft>
                    <a:spcPts val="0"/>
                  </a:spcAft>
                  <a:buClr>
                    <a:srgbClr val="0000FF"/>
                  </a:buClr>
                  <a:defRPr/>
                </a:pPr>
                <a:r>
                  <a:rPr lang="ko-KR" altLang="en-US" sz="1600" dirty="0" err="1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에폭</a:t>
                </a: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 가중치에 따른 </a:t>
                </a:r>
                <a:r>
                  <a:rPr lang="en-US" altLang="ko-KR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GAN</a:t>
                </a:r>
                <a:r>
                  <a:rPr lang="ko-KR" altLang="en-US" sz="1600" dirty="0" smtClean="0">
                    <a:ln>
                      <a:solidFill>
                        <a:schemeClr val="tx1">
                          <a:alpha val="0"/>
                        </a:schemeClr>
                      </a:solidFill>
                    </a:ln>
                    <a:solidFill>
                      <a:srgbClr val="01559E"/>
                    </a:solidFill>
                    <a:latin typeface="Yoon 윤고딕 540_TT" pitchFamily="18" charset="-127"/>
                    <a:ea typeface="Yoon 윤고딕 540_TT" pitchFamily="18" charset="-127"/>
                    <a:cs typeface="+mn-cs"/>
                  </a:rPr>
                  <a:t>이 생성한 필기체 숫자</a:t>
                </a:r>
                <a:endParaRPr lang="ko-KR" altLang="en-US" sz="16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endParaRPr>
              </a:p>
            </p:txBody>
          </p:sp>
        </p:grp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이란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?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487" y="2384885"/>
            <a:ext cx="8668319" cy="3272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7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03222" y="944721"/>
            <a:ext cx="9086851" cy="720082"/>
            <a:chOff x="389611" y="1321028"/>
            <a:chExt cx="9126776" cy="431218"/>
          </a:xfrm>
        </p:grpSpPr>
        <p:grpSp>
          <p:nvGrpSpPr>
            <p:cNvPr id="4" name="그룹 9"/>
            <p:cNvGrpSpPr/>
            <p:nvPr/>
          </p:nvGrpSpPr>
          <p:grpSpPr>
            <a:xfrm>
              <a:off x="442237" y="1321028"/>
              <a:ext cx="9074150" cy="431218"/>
              <a:chOff x="442237" y="1321028"/>
              <a:chExt cx="9074150" cy="431218"/>
            </a:xfrm>
          </p:grpSpPr>
          <p:cxnSp>
            <p:nvCxnSpPr>
              <p:cNvPr id="6" name="직선 연결선 5"/>
              <p:cNvCxnSpPr/>
              <p:nvPr/>
            </p:nvCxnSpPr>
            <p:spPr>
              <a:xfrm flipV="1">
                <a:off x="442237" y="1321028"/>
                <a:ext cx="907415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/>
              <p:cNvCxnSpPr/>
              <p:nvPr/>
            </p:nvCxnSpPr>
            <p:spPr>
              <a:xfrm flipV="1">
                <a:off x="442237" y="1752246"/>
                <a:ext cx="907415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직사각형 4"/>
            <p:cNvSpPr/>
            <p:nvPr/>
          </p:nvSpPr>
          <p:spPr bwMode="auto">
            <a:xfrm>
              <a:off x="389611" y="1407270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에폭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 가중치에 따른 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GAN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이 생성한 필기체 숫자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이란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?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740532" y="3140968"/>
            <a:ext cx="723680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6A9955"/>
                </a:solidFill>
                <a:latin typeface="Consolas" panose="020B0609020204030204" pitchFamily="49" charset="0"/>
              </a:rPr>
              <a:t># </a:t>
            </a:r>
            <a:r>
              <a:rPr lang="ko-KR" altLang="en-US" dirty="0" smtClean="0">
                <a:solidFill>
                  <a:srgbClr val="6A9955"/>
                </a:solidFill>
                <a:latin typeface="Consolas" panose="020B0609020204030204" pitchFamily="49" charset="0"/>
              </a:rPr>
              <a:t>각 배치에서 손실 도식화</a:t>
            </a:r>
            <a:endParaRPr lang="en-US" altLang="ko-KR" dirty="0" smtClean="0">
              <a:solidFill>
                <a:srgbClr val="6A9955"/>
              </a:solidFill>
              <a:latin typeface="Consolas" panose="020B0609020204030204" pitchFamily="49" charset="0"/>
            </a:endParaRPr>
          </a:p>
          <a:p>
            <a:r>
              <a:rPr lang="en-US" altLang="ko-KR" dirty="0" err="1" smtClean="0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altLang="ko-KR" dirty="0" smtClean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 err="1">
                <a:solidFill>
                  <a:srgbClr val="DCDCAA"/>
                </a:solidFill>
                <a:latin typeface="Consolas" panose="020B0609020204030204" pitchFamily="49" charset="0"/>
              </a:rPr>
              <a:t>plotLoss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epoch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):</a:t>
            </a:r>
          </a:p>
          <a:p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dirty="0" err="1">
                <a:solidFill>
                  <a:srgbClr val="CCCCCC"/>
                </a:solidFill>
                <a:latin typeface="Consolas" panose="020B0609020204030204" pitchFamily="49" charset="0"/>
              </a:rPr>
              <a:t>plt.figure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9CDCFE"/>
                </a:solidFill>
                <a:latin typeface="Consolas" panose="020B0609020204030204" pitchFamily="49" charset="0"/>
              </a:rPr>
              <a:t>figsize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B5CEA8"/>
                </a:solidFill>
                <a:latin typeface="Consolas" panose="020B0609020204030204" pitchFamily="49" charset="0"/>
              </a:rPr>
              <a:t>8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dirty="0" err="1">
                <a:solidFill>
                  <a:srgbClr val="CCCCCC"/>
                </a:solidFill>
                <a:latin typeface="Consolas" panose="020B0609020204030204" pitchFamily="49" charset="0"/>
              </a:rPr>
              <a:t>plt.plot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CCCCCC"/>
                </a:solidFill>
                <a:latin typeface="Consolas" panose="020B0609020204030204" pitchFamily="49" charset="0"/>
              </a:rPr>
              <a:t>dLosses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label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dirty="0" err="1">
                <a:solidFill>
                  <a:srgbClr val="CE9178"/>
                </a:solidFill>
                <a:latin typeface="Consolas" panose="020B0609020204030204" pitchFamily="49" charset="0"/>
              </a:rPr>
              <a:t>Discriminitive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 loss'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dirty="0" err="1">
                <a:solidFill>
                  <a:srgbClr val="CCCCCC"/>
                </a:solidFill>
                <a:latin typeface="Consolas" panose="020B0609020204030204" pitchFamily="49" charset="0"/>
              </a:rPr>
              <a:t>plt.plot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 err="1">
                <a:solidFill>
                  <a:srgbClr val="CCCCCC"/>
                </a:solidFill>
                <a:latin typeface="Consolas" panose="020B0609020204030204" pitchFamily="49" charset="0"/>
              </a:rPr>
              <a:t>gLosses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dirty="0">
                <a:solidFill>
                  <a:srgbClr val="9CDCFE"/>
                </a:solidFill>
                <a:latin typeface="Consolas" panose="020B0609020204030204" pitchFamily="49" charset="0"/>
              </a:rPr>
              <a:t>label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'Generative loss'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dirty="0" err="1">
                <a:solidFill>
                  <a:srgbClr val="CCCCCC"/>
                </a:solidFill>
                <a:latin typeface="Consolas" panose="020B0609020204030204" pitchFamily="49" charset="0"/>
              </a:rPr>
              <a:t>plt.xlabel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'Epoch'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dirty="0" err="1">
                <a:solidFill>
                  <a:srgbClr val="CCCCCC"/>
                </a:solidFill>
                <a:latin typeface="Consolas" panose="020B0609020204030204" pitchFamily="49" charset="0"/>
              </a:rPr>
              <a:t>plt.ylabel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'Loss'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dirty="0" err="1">
                <a:solidFill>
                  <a:srgbClr val="CCCCCC"/>
                </a:solidFill>
                <a:latin typeface="Consolas" panose="020B0609020204030204" pitchFamily="49" charset="0"/>
              </a:rPr>
              <a:t>plt.legend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dirty="0" err="1">
                <a:solidFill>
                  <a:srgbClr val="CCCCCC"/>
                </a:solidFill>
                <a:latin typeface="Consolas" panose="020B0609020204030204" pitchFamily="49" charset="0"/>
              </a:rPr>
              <a:t>plt.savefig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'images/gan_loss_epoch_</a:t>
            </a:r>
            <a:r>
              <a:rPr lang="en-US" altLang="ko-KR" dirty="0">
                <a:solidFill>
                  <a:srgbClr val="569CD6"/>
                </a:solidFill>
                <a:latin typeface="Consolas" panose="020B0609020204030204" pitchFamily="49" charset="0"/>
              </a:rPr>
              <a:t>%d</a:t>
            </a:r>
            <a:r>
              <a:rPr lang="en-US" altLang="ko-KR" dirty="0">
                <a:solidFill>
                  <a:srgbClr val="CE9178"/>
                </a:solidFill>
                <a:latin typeface="Consolas" panose="020B0609020204030204" pitchFamily="49" charset="0"/>
              </a:rPr>
              <a:t>.png'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dirty="0">
                <a:solidFill>
                  <a:srgbClr val="D4D4D4"/>
                </a:solidFill>
                <a:latin typeface="Consolas" panose="020B0609020204030204" pitchFamily="49" charset="0"/>
              </a:rPr>
              <a:t>%</a:t>
            </a:r>
            <a:r>
              <a:rPr lang="en-US" altLang="ko-KR" dirty="0">
                <a:solidFill>
                  <a:srgbClr val="CCCCCC"/>
                </a:solidFill>
                <a:latin typeface="Consolas" panose="020B0609020204030204" pitchFamily="49" charset="0"/>
              </a:rPr>
              <a:t> epoch)</a:t>
            </a:r>
            <a:endParaRPr lang="en-US" altLang="ko-KR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직사각형 10"/>
          <p:cNvSpPr/>
          <p:nvPr/>
        </p:nvSpPr>
        <p:spPr bwMode="auto">
          <a:xfrm>
            <a:off x="736428" y="2207314"/>
            <a:ext cx="8249020" cy="427143"/>
          </a:xfrm>
          <a:prstGeom prst="rect">
            <a:avLst/>
          </a:prstGeom>
          <a:noFill/>
          <a:ln w="6350" cap="flat" cmpd="sng" algn="ctr">
            <a:noFill/>
            <a:prstDash val="solid"/>
            <a:headEnd/>
            <a:tailEnd/>
          </a:ln>
          <a:effectLst/>
        </p:spPr>
        <p:txBody>
          <a:bodyPr lIns="0" tIns="0" rIns="0" bIns="0" anchor="ctr">
            <a:scene3d>
              <a:camera prst="orthographicFront"/>
              <a:lightRig rig="threePt" dir="t"/>
            </a:scene3d>
            <a:sp3d/>
          </a:bodyPr>
          <a:lstStyle>
            <a:lvl1pPr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Yoon 윤고딕 530_TT" pitchFamily="50" charset="-127"/>
                <a:ea typeface="Yoon 윤고딕 530_TT"/>
                <a:cs typeface="Yoon 윤고딕 530_TT"/>
              </a:defRPr>
            </a:lvl9pPr>
          </a:lstStyle>
          <a:p>
            <a:pPr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ko-KR" altLang="en-US" sz="1600" dirty="0" smtClean="0"/>
              <a:t>필기체 숫자의 손실과 생성된 이미지를 표시하고자 </a:t>
            </a:r>
            <a:r>
              <a:rPr lang="en-US" altLang="ko-KR" sz="1600" dirty="0" err="1" smtClean="0"/>
              <a:t>saveGeneratedImages</a:t>
            </a:r>
            <a:r>
              <a:rPr lang="en-US" altLang="ko-KR" sz="1600" dirty="0" smtClean="0"/>
              <a:t>()</a:t>
            </a:r>
            <a:r>
              <a:rPr lang="ko-KR" altLang="en-US" sz="1600" dirty="0" smtClean="0"/>
              <a:t>와 </a:t>
            </a:r>
            <a:endParaRPr lang="en-US" altLang="ko-KR" sz="1600" dirty="0" smtClean="0"/>
          </a:p>
          <a:p>
            <a:pPr defTabSz="779252" fontAlgn="auto" latinLnBrk="0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defRPr/>
            </a:pPr>
            <a:r>
              <a:rPr lang="en-US" altLang="ko-KR" sz="1600" dirty="0" err="1" smtClean="0"/>
              <a:t>plotLoess</a:t>
            </a:r>
            <a:r>
              <a:rPr lang="en-US" altLang="ko-KR" sz="1600" dirty="0" smtClean="0"/>
              <a:t>()</a:t>
            </a:r>
            <a:r>
              <a:rPr lang="ko-KR" altLang="en-US" sz="1600" dirty="0" smtClean="0"/>
              <a:t>라 두 가지 </a:t>
            </a:r>
            <a:r>
              <a:rPr lang="ko-KR" altLang="en-US" sz="1600" dirty="0" err="1" smtClean="0"/>
              <a:t>헬퍼</a:t>
            </a:r>
            <a:r>
              <a:rPr lang="ko-KR" altLang="en-US" sz="1600" dirty="0" smtClean="0"/>
              <a:t> 함수를 사용함</a:t>
            </a:r>
            <a:endParaRPr lang="en-US" altLang="ko-KR" sz="1600" dirty="0" smtClean="0"/>
          </a:p>
        </p:txBody>
      </p:sp>
    </p:spTree>
    <p:extLst>
      <p:ext uri="{BB962C8B-B14F-4D97-AF65-F5344CB8AC3E}">
        <p14:creationId xmlns:p14="http://schemas.microsoft.com/office/powerpoint/2010/main" val="349814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403222" y="944721"/>
            <a:ext cx="9086851" cy="720082"/>
            <a:chOff x="389611" y="1321028"/>
            <a:chExt cx="9126776" cy="431218"/>
          </a:xfrm>
        </p:grpSpPr>
        <p:grpSp>
          <p:nvGrpSpPr>
            <p:cNvPr id="4" name="그룹 9"/>
            <p:cNvGrpSpPr/>
            <p:nvPr/>
          </p:nvGrpSpPr>
          <p:grpSpPr>
            <a:xfrm>
              <a:off x="442237" y="1321028"/>
              <a:ext cx="9074150" cy="431218"/>
              <a:chOff x="442237" y="1321028"/>
              <a:chExt cx="9074150" cy="431218"/>
            </a:xfrm>
          </p:grpSpPr>
          <p:cxnSp>
            <p:nvCxnSpPr>
              <p:cNvPr id="6" name="직선 연결선 5"/>
              <p:cNvCxnSpPr/>
              <p:nvPr/>
            </p:nvCxnSpPr>
            <p:spPr>
              <a:xfrm flipV="1">
                <a:off x="442237" y="1321028"/>
                <a:ext cx="907415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직선 연결선 6"/>
              <p:cNvCxnSpPr/>
              <p:nvPr/>
            </p:nvCxnSpPr>
            <p:spPr>
              <a:xfrm flipV="1">
                <a:off x="442237" y="1752246"/>
                <a:ext cx="9074150" cy="0"/>
              </a:xfrm>
              <a:prstGeom prst="line">
                <a:avLst/>
              </a:prstGeom>
              <a:ln w="127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" name="직사각형 4"/>
            <p:cNvSpPr/>
            <p:nvPr/>
          </p:nvSpPr>
          <p:spPr bwMode="auto">
            <a:xfrm>
              <a:off x="389611" y="1407270"/>
              <a:ext cx="9126775" cy="255793"/>
            </a:xfrm>
            <a:prstGeom prst="rect">
              <a:avLst/>
            </a:prstGeom>
            <a:noFill/>
            <a:ln w="6350" cap="flat" cmpd="sng" algn="ctr">
              <a:noFill/>
              <a:prstDash val="solid"/>
              <a:headEnd/>
              <a:tailEnd/>
            </a:ln>
            <a:effectLst/>
          </p:spPr>
          <p:txBody>
            <a:bodyPr lIns="0" tIns="0" rIns="0" bIns="0" anchor="ctr">
              <a:scene3d>
                <a:camera prst="orthographicFront"/>
                <a:lightRig rig="threePt" dir="t"/>
              </a:scene3d>
              <a:sp3d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Yoon 윤고딕 530_TT" pitchFamily="50" charset="-127"/>
                  <a:ea typeface="Yoon 윤고딕 530_TT"/>
                  <a:cs typeface="Yoon 윤고딕 530_TT"/>
                </a:defRPr>
              </a:lvl9pPr>
            </a:lstStyle>
            <a:p>
              <a:pPr defTabSz="779252" fontAlgn="auto" latinLnBrk="0">
                <a:spcBef>
                  <a:spcPts val="0"/>
                </a:spcBef>
                <a:spcAft>
                  <a:spcPts val="0"/>
                </a:spcAft>
                <a:buClr>
                  <a:srgbClr val="0000FF"/>
                </a:buClr>
                <a:defRPr/>
              </a:pPr>
              <a:r>
                <a:rPr lang="ko-KR" altLang="en-US" sz="160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에폭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 가중치에 따른 </a:t>
              </a:r>
              <a:r>
                <a:rPr lang="en-US" altLang="ko-KR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GAN</a:t>
              </a:r>
              <a:r>
                <a:rPr lang="ko-KR" altLang="en-US" sz="160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01559E"/>
                  </a:solidFill>
                  <a:latin typeface="Yoon 윤고딕 540_TT" pitchFamily="18" charset="-127"/>
                  <a:ea typeface="Yoon 윤고딕 540_TT" pitchFamily="18" charset="-127"/>
                  <a:cs typeface="+mn-cs"/>
                </a:rPr>
                <a:t>이 생성한 필기체 숫자</a:t>
              </a:r>
              <a:endParaRPr lang="ko-KR" altLang="en-US" sz="160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1559E"/>
                </a:solidFill>
                <a:latin typeface="Yoon 윤고딕 540_TT" pitchFamily="18" charset="-127"/>
                <a:ea typeface="Yoon 윤고딕 540_TT" pitchFamily="18" charset="-127"/>
                <a:cs typeface="+mn-cs"/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272480" y="152636"/>
            <a:ext cx="7448550" cy="648073"/>
          </a:xfrm>
          <a:prstGeom prst="rect">
            <a:avLst/>
          </a:prstGeom>
          <a:noFill/>
        </p:spPr>
        <p:txBody>
          <a:bodyPr wrap="square" anchor="ctr">
            <a:noAutofit/>
            <a:scene3d>
              <a:camera prst="orthographicFront"/>
              <a:lightRig rig="threePt" dir="t"/>
            </a:scene3d>
            <a:sp3d/>
          </a:bodyPr>
          <a:lstStyle/>
          <a:p>
            <a:pPr defTabSz="957854" eaLnBrk="0" latinLnBrk="0" hangingPunct="0">
              <a:lnSpc>
                <a:spcPts val="3400"/>
              </a:lnSpc>
              <a:buSzPct val="120000"/>
              <a:defRPr/>
            </a:pP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GAN</a:t>
            </a:r>
            <a:r>
              <a:rPr lang="ko-KR" altLang="en-US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이란</a:t>
            </a:r>
            <a:r>
              <a:rPr lang="en-US" altLang="ko-KR" sz="310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041A0"/>
                </a:solidFill>
                <a:latin typeface="Yoon 윤고딕 550_TT" panose="02090603020101020101" pitchFamily="18" charset="-127"/>
                <a:ea typeface="Yoon 윤고딕 550_TT" panose="02090603020101020101" pitchFamily="18" charset="-127"/>
              </a:rPr>
              <a:t>?</a:t>
            </a:r>
            <a:endParaRPr lang="en-US" altLang="ko-KR" sz="310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41A0"/>
              </a:solidFill>
              <a:latin typeface="Yoon 윤고딕 550_TT" panose="02090603020101020101" pitchFamily="18" charset="-127"/>
              <a:ea typeface="Yoon 윤고딕 550_TT" panose="0209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96516" y="2384885"/>
            <a:ext cx="9037004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rgbClr val="6A9955"/>
                </a:solidFill>
                <a:latin typeface="Consolas" panose="020B0609020204030204" pitchFamily="49" charset="0"/>
              </a:rPr>
              <a:t># Create a wall of generated MNIST images</a:t>
            </a:r>
            <a:endParaRPr lang="en-US" altLang="ko-KR" sz="16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US" altLang="ko-KR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def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saveGeneratedImages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>
                <a:solidFill>
                  <a:srgbClr val="9CDCFE"/>
                </a:solidFill>
                <a:latin typeface="Consolas" panose="020B0609020204030204" pitchFamily="49" charset="0"/>
              </a:rPr>
              <a:t>epoch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600" dirty="0">
                <a:solidFill>
                  <a:srgbClr val="9CDCFE"/>
                </a:solidFill>
                <a:latin typeface="Consolas" panose="020B0609020204030204" pitchFamily="49" charset="0"/>
              </a:rPr>
              <a:t>examples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100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600" dirty="0">
                <a:solidFill>
                  <a:srgbClr val="9CDCFE"/>
                </a:solidFill>
                <a:latin typeface="Consolas" panose="020B0609020204030204" pitchFamily="49" charset="0"/>
              </a:rPr>
              <a:t>dim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), </a:t>
            </a:r>
            <a:r>
              <a:rPr lang="en-US" altLang="ko-K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figsize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)):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noise 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np.random.normal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600" dirty="0">
                <a:solidFill>
                  <a:srgbClr val="9CDCFE"/>
                </a:solidFill>
                <a:latin typeface="Consolas" panose="020B0609020204030204" pitchFamily="49" charset="0"/>
              </a:rPr>
              <a:t>size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[examples,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randomDim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])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generatedImages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generator.predict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(noise)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generatedImages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generatedImages.reshape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(examples, 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28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28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/>
            </a:r>
            <a:b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</a:b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plt.figure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figsize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figsize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6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i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C586C0"/>
                </a:solidFill>
                <a:latin typeface="Consolas" panose="020B0609020204030204" pitchFamily="49" charset="0"/>
              </a:rPr>
              <a:t>in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DCDCAA"/>
                </a:solidFill>
                <a:latin typeface="Consolas" panose="020B0609020204030204" pitchFamily="49" charset="0"/>
              </a:rPr>
              <a:t>range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generatedImages.shape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]):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plt.subplot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(dim[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], dim[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], i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en-US" altLang="ko-KR" sz="1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plt.imshow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generatedImages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[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i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], </a:t>
            </a:r>
            <a:r>
              <a:rPr lang="en-US" altLang="ko-KR" sz="1600" dirty="0">
                <a:solidFill>
                  <a:srgbClr val="9CDCFE"/>
                </a:solidFill>
                <a:latin typeface="Consolas" panose="020B0609020204030204" pitchFamily="49" charset="0"/>
              </a:rPr>
              <a:t>interpolation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>
                <a:solidFill>
                  <a:srgbClr val="CE9178"/>
                </a:solidFill>
                <a:latin typeface="Consolas" panose="020B0609020204030204" pitchFamily="49" charset="0"/>
              </a:rPr>
              <a:t>'nearest'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, </a:t>
            </a:r>
            <a:r>
              <a:rPr lang="en-US" altLang="ko-KR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cmap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US" altLang="ko-K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gray_r</a:t>
            </a:r>
            <a:r>
              <a:rPr lang="en-US" altLang="ko-KR" sz="1600" dirty="0">
                <a:solidFill>
                  <a:srgbClr val="CE9178"/>
                </a:solidFill>
                <a:latin typeface="Consolas" panose="020B0609020204030204" pitchFamily="49" charset="0"/>
              </a:rPr>
              <a:t>'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   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plt.axis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>
                <a:solidFill>
                  <a:srgbClr val="CE9178"/>
                </a:solidFill>
                <a:latin typeface="Consolas" panose="020B0609020204030204" pitchFamily="49" charset="0"/>
              </a:rPr>
              <a:t>'off'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plt.tight_layout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    </a:t>
            </a:r>
            <a:r>
              <a:rPr lang="en-US" altLang="ko-KR" sz="1600" dirty="0" err="1">
                <a:solidFill>
                  <a:srgbClr val="CCCCCC"/>
                </a:solidFill>
                <a:latin typeface="Consolas" panose="020B0609020204030204" pitchFamily="49" charset="0"/>
              </a:rPr>
              <a:t>plt.savefig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(</a:t>
            </a:r>
            <a:r>
              <a:rPr lang="en-US" altLang="ko-KR" sz="1600" dirty="0">
                <a:solidFill>
                  <a:srgbClr val="CE9178"/>
                </a:solidFill>
                <a:latin typeface="Consolas" panose="020B0609020204030204" pitchFamily="49" charset="0"/>
              </a:rPr>
              <a:t>'images/gan_generated_image_epoch_</a:t>
            </a:r>
            <a:r>
              <a:rPr lang="en-US" altLang="ko-KR" sz="1600" dirty="0">
                <a:solidFill>
                  <a:srgbClr val="569CD6"/>
                </a:solidFill>
                <a:latin typeface="Consolas" panose="020B0609020204030204" pitchFamily="49" charset="0"/>
              </a:rPr>
              <a:t>%d</a:t>
            </a:r>
            <a:r>
              <a:rPr lang="en-US" altLang="ko-KR" sz="1600" dirty="0">
                <a:solidFill>
                  <a:srgbClr val="CE9178"/>
                </a:solidFill>
                <a:latin typeface="Consolas" panose="020B0609020204030204" pitchFamily="49" charset="0"/>
              </a:rPr>
              <a:t>.png'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D4D4D4"/>
                </a:solidFill>
                <a:latin typeface="Consolas" panose="020B0609020204030204" pitchFamily="49" charset="0"/>
              </a:rPr>
              <a:t>%</a:t>
            </a:r>
            <a:r>
              <a:rPr lang="en-US" altLang="ko-KR" sz="1600" dirty="0">
                <a:solidFill>
                  <a:srgbClr val="CCCCCC"/>
                </a:solidFill>
                <a:latin typeface="Consolas" panose="020B0609020204030204" pitchFamily="49" charset="0"/>
              </a:rPr>
              <a:t> epoch)</a:t>
            </a:r>
            <a:endParaRPr lang="en-US" altLang="ko-KR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09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Yoon 윤고딕 530_TT"/>
        <a:ea typeface=""/>
        <a:cs typeface=""/>
        <a:font script="Jpan" typeface="ＭＳ Ｐゴシック"/>
        <a:font script="Hang" typeface="Yoon 윤고딕 530_TT"/>
        <a:font script="Hans" typeface="宋体"/>
        <a:font script="Hant" typeface="新細明體"/>
        <a:font script="Arab" typeface="Yoon 윤고딕 530_TT"/>
        <a:font script="Hebr" typeface="Yoon 윤고딕 530_TT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Yoon 윤고딕 530_TT"/>
        <a:font script="Uigh" typeface="Microsoft Uighur"/>
      </a:majorFont>
      <a:minorFont>
        <a:latin typeface="Yoon 윤고딕 530_TT"/>
        <a:ea typeface=""/>
        <a:cs typeface=""/>
        <a:font script="Jpan" typeface="ＭＳ Ｐゴシック"/>
        <a:font script="Hang" typeface="Yoon 윤고딕 530_TT"/>
        <a:font script="Hans" typeface="宋体"/>
        <a:font script="Hant" typeface="新細明體"/>
        <a:font script="Arab" typeface="Yoon 윤고딕 530_TT"/>
        <a:font script="Hebr" typeface="Yoon 윤고딕 530_T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Yoon 윤고딕 530_TT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flip="none" rotWithShape="1">
          <a:gsLst>
            <a:gs pos="0">
              <a:srgbClr val="92D050">
                <a:shade val="30000"/>
                <a:satMod val="115000"/>
              </a:srgbClr>
            </a:gs>
            <a:gs pos="50000">
              <a:srgbClr val="92D050">
                <a:shade val="67500"/>
                <a:satMod val="115000"/>
              </a:srgbClr>
            </a:gs>
            <a:gs pos="100000">
              <a:srgbClr val="92D050">
                <a:shade val="100000"/>
                <a:satMod val="115000"/>
              </a:srgbClr>
            </a:gs>
          </a:gsLst>
          <a:lin ang="16200000" scaled="1"/>
          <a:tileRect/>
        </a:gradFill>
        <a:ln w="6350" cap="flat" cmpd="sng" algn="ctr">
          <a:solidFill>
            <a:schemeClr val="accent3">
              <a:lumMod val="60000"/>
              <a:lumOff val="40000"/>
            </a:schemeClr>
          </a:solidFill>
          <a:prstDash val="solid"/>
        </a:ln>
        <a:effectLst>
          <a:glow rad="63500">
            <a:schemeClr val="accent3">
              <a:satMod val="175000"/>
              <a:alpha val="40000"/>
            </a:schemeClr>
          </a:glow>
        </a:effectLst>
      </a:spPr>
      <a:bodyPr wrap="none" lIns="0" tIns="0" rIns="0" bIns="0" anchor="ctr">
        <a:scene3d>
          <a:camera prst="orthographicFront"/>
          <a:lightRig rig="threePt" dir="t"/>
        </a:scene3d>
        <a:sp3d>
          <a:contourClr>
            <a:srgbClr val="E6EED6"/>
          </a:contourClr>
        </a:sp3d>
      </a:bodyPr>
      <a:lstStyle>
        <a:defPPr marL="0" algn="ctr" defTabSz="762000" eaLnBrk="0" fontAlgn="auto" hangingPunct="0">
          <a:lnSpc>
            <a:spcPts val="1300"/>
          </a:lnSpc>
          <a:spcBef>
            <a:spcPts val="0"/>
          </a:spcBef>
          <a:spcAft>
            <a:spcPts val="0"/>
          </a:spcAft>
          <a:buClr>
            <a:sysClr val="windowText" lastClr="000000"/>
          </a:buClr>
          <a:tabLst>
            <a:tab pos="5648325" algn="l"/>
          </a:tabLst>
          <a:defRPr kumimoji="0" sz="1200" kern="0" dirty="0" smtClean="0">
            <a:ln w="11430">
              <a:noFill/>
            </a:ln>
            <a:solidFill>
              <a:schemeClr val="bg1"/>
            </a:solidFill>
            <a:latin typeface="Yoon 윤고딕 530_TT" pitchFamily="34" charset="0"/>
            <a:ea typeface="Yoon 윤고딕 530_TT" pitchFamily="50" charset="-127"/>
            <a:cs typeface="Yoon 윤고딕 530_TT" pitchFamily="34" charset="0"/>
          </a:defRPr>
        </a:defPPr>
      </a:lst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Yoon 윤고딕 530_TT"/>
        <a:ea typeface=""/>
        <a:cs typeface=""/>
        <a:font script="Jpan" typeface="ＭＳ Ｐゴシック"/>
        <a:font script="Hang" typeface="Yoon 윤고딕 530_TT"/>
        <a:font script="Hans" typeface="宋体"/>
        <a:font script="Hant" typeface="新細明體"/>
        <a:font script="Arab" typeface="Yoon 윤고딕 530_TT"/>
        <a:font script="Hebr" typeface="Yoon 윤고딕 530_TT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Yoon 윤고딕 530_TT"/>
        <a:font script="Uigh" typeface="Microsoft Uighur"/>
      </a:majorFont>
      <a:minorFont>
        <a:latin typeface="Yoon 윤고딕 530_TT"/>
        <a:ea typeface=""/>
        <a:cs typeface=""/>
        <a:font script="Jpan" typeface="ＭＳ Ｐゴシック"/>
        <a:font script="Hang" typeface="Yoon 윤고딕 530_TT"/>
        <a:font script="Hans" typeface="宋体"/>
        <a:font script="Hant" typeface="新細明體"/>
        <a:font script="Arab" typeface="Yoon 윤고딕 530_TT"/>
        <a:font script="Hebr" typeface="Yoon 윤고딕 530_T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Yoon 윤고딕 530_TT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Yoon 윤고딕 530_TT"/>
        <a:ea typeface=""/>
        <a:cs typeface=""/>
        <a:font script="Jpan" typeface="ＭＳ Ｐゴシック"/>
        <a:font script="Hang" typeface="Yoon 윤고딕 530_TT"/>
        <a:font script="Hans" typeface="宋体"/>
        <a:font script="Hant" typeface="新細明體"/>
        <a:font script="Arab" typeface="Yoon 윤고딕 530_TT"/>
        <a:font script="Hebr" typeface="Yoon 윤고딕 530_TT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Yoon 윤고딕 530_TT"/>
        <a:font script="Uigh" typeface="Microsoft Uighur"/>
        <a:font script="Geor" typeface="Sylfaen"/>
      </a:majorFont>
      <a:minorFont>
        <a:latin typeface="Yoon 윤고딕 530_TT"/>
        <a:ea typeface=""/>
        <a:cs typeface=""/>
        <a:font script="Jpan" typeface="ＭＳ Ｐゴシック"/>
        <a:font script="Hang" typeface="Yoon 윤고딕 530_TT"/>
        <a:font script="Hans" typeface="宋体"/>
        <a:font script="Hant" typeface="新細明體"/>
        <a:font script="Arab" typeface="Yoon 윤고딕 530_TT"/>
        <a:font script="Hebr" typeface="Yoon 윤고딕 530_TT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Yoon 윤고딕 530_TT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561935C31A7B498F98FC00A69DE750" ma:contentTypeVersion="11" ma:contentTypeDescription="Create a new document." ma:contentTypeScope="" ma:versionID="7f0df02a222ce39b415b74b252f4a0eb">
  <xsd:schema xmlns:xsd="http://www.w3.org/2001/XMLSchema" xmlns:xs="http://www.w3.org/2001/XMLSchema" xmlns:p="http://schemas.microsoft.com/office/2006/metadata/properties" xmlns:ns2="f2a9e004-f10e-4f85-a1ed-b52880043e84" targetNamespace="http://schemas.microsoft.com/office/2006/metadata/properties" ma:root="true" ma:fieldsID="46eab799c817513775d8689bba987fe1" ns2:_="">
    <xsd:import namespace="f2a9e004-f10e-4f85-a1ed-b52880043e8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9e004-f10e-4f85-a1ed-b52880043e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290252F-6CFF-421C-AE5D-F5B5EA2E18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2a9e004-f10e-4f85-a1ed-b52880043e8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9ADCDB1-2E38-4F2C-AF7F-817D2A8F175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5C7A315-7BFB-49D3-9572-99C36699AC8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64207</TotalTime>
  <Words>1769</Words>
  <Application>Microsoft Office PowerPoint</Application>
  <PresentationFormat>A4 용지(210x297mm)</PresentationFormat>
  <Paragraphs>230</Paragraphs>
  <Slides>39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6" baseType="lpstr">
      <vt:lpstr>HY신명조</vt:lpstr>
      <vt:lpstr>Yoon 윤고딕 530_TT</vt:lpstr>
      <vt:lpstr>Yoon 윤고딕 540_TT</vt:lpstr>
      <vt:lpstr>Yoon 윤고딕 550_TT</vt:lpstr>
      <vt:lpstr>Arial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SK C&amp;C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SKCC07007-001\SKCCADMIN</dc:creator>
  <cp:lastModifiedBy>Windows 사용자</cp:lastModifiedBy>
  <cp:revision>3921</cp:revision>
  <cp:lastPrinted>2016-10-05T06:23:04Z</cp:lastPrinted>
  <dcterms:created xsi:type="dcterms:W3CDTF">2012-03-20T08:58:54Z</dcterms:created>
  <dcterms:modified xsi:type="dcterms:W3CDTF">2023-08-30T12:14:28Z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0x0101007A561935C31A7B498F98FC00A69DE750</vt:lpwstr>
  </property>
</Properties>
</file>

<file path=docProps/thumbnail.jpeg>
</file>